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9" r:id="rId2"/>
    <p:sldId id="270" r:id="rId3"/>
    <p:sldId id="271" r:id="rId4"/>
    <p:sldId id="272" r:id="rId5"/>
    <p:sldId id="273" r:id="rId6"/>
    <p:sldId id="265" r:id="rId7"/>
    <p:sldId id="266" r:id="rId8"/>
    <p:sldId id="267" r:id="rId9"/>
    <p:sldId id="268" r:id="rId10"/>
    <p:sldId id="257" r:id="rId11"/>
    <p:sldId id="258" r:id="rId12"/>
    <p:sldId id="259" r:id="rId13"/>
    <p:sldId id="260" r:id="rId14"/>
    <p:sldId id="261" r:id="rId15"/>
    <p:sldId id="262" r:id="rId16"/>
    <p:sldId id="263" r:id="rId1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4B9D"/>
    <a:srgbClr val="0859BC"/>
    <a:srgbClr val="2950BD"/>
    <a:srgbClr val="00339A"/>
    <a:srgbClr val="003CB4"/>
    <a:srgbClr val="0043C8"/>
    <a:srgbClr val="003399"/>
    <a:srgbClr val="253C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624533-1694-480A-A396-C76E3A6E8114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5D3C0-E60C-45DF-B1EE-3C604EB69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0834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11E812-5221-425E-94A4-88B278AF9527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451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11E812-5221-425E-94A4-88B278AF9527}" type="slidenum">
              <a:rPr lang="ko-KR" altLang="en-US" smtClean="0">
                <a:solidFill>
                  <a:prstClr val="black"/>
                </a:solidFill>
              </a:rPr>
              <a:pPr/>
              <a:t>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615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11E812-5221-425E-94A4-88B278AF9527}" type="slidenum">
              <a:rPr lang="ko-KR" altLang="en-US" smtClean="0">
                <a:solidFill>
                  <a:prstClr val="black"/>
                </a:solidFill>
              </a:rPr>
              <a:pPr/>
              <a:t>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366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11E812-5221-425E-94A4-88B278AF9527}" type="slidenum">
              <a:rPr lang="ko-KR" altLang="en-US" smtClean="0">
                <a:solidFill>
                  <a:prstClr val="black"/>
                </a:solidFill>
              </a:rPr>
              <a:pPr/>
              <a:t>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7824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5D3C0-E60C-45DF-B1EE-3C604EB69248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4306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888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256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8978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034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5104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5359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323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148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419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216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45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2E5D1-3B2A-4932-9786-801EC16936F6}" type="datetimeFigureOut">
              <a:rPr lang="ko-KR" altLang="en-US" smtClean="0"/>
              <a:t>2022-03-10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3DE9E-5DD3-42F8-8847-66EC20CC91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459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hyperlink" Target="http://www.solarins.co.k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://www.solarins.co.kr/" TargetMode="Externa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4" Type="http://schemas.openxmlformats.org/officeDocument/2006/relationships/hyperlink" Target="http://www.solarins.co.kr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://www.knrec.or.k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모서리가 둥근 직사각형 8"/>
          <p:cNvSpPr/>
          <p:nvPr/>
        </p:nvSpPr>
        <p:spPr>
          <a:xfrm>
            <a:off x="220212" y="1008725"/>
            <a:ext cx="8608021" cy="5849275"/>
          </a:xfrm>
          <a:prstGeom prst="roundRect">
            <a:avLst>
              <a:gd name="adj" fmla="val 0"/>
            </a:avLst>
          </a:prstGeom>
          <a:solidFill>
            <a:schemeClr val="bg1">
              <a:alpha val="52000"/>
            </a:schemeClr>
          </a:solidFill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686485" y="-39959"/>
            <a:ext cx="378851" cy="365125"/>
          </a:xfrm>
        </p:spPr>
        <p:txBody>
          <a:bodyPr/>
          <a:lstStyle/>
          <a:p>
            <a:fld id="{94BF73E1-7B57-4847-A607-A2C15AD58BF0}" type="slidenum">
              <a:rPr lang="ko-KR" altLang="en-US" b="1" smtClean="0">
                <a:solidFill>
                  <a:srgbClr val="005BAA"/>
                </a:solidFill>
              </a:rPr>
              <a:pPr/>
              <a:t>1</a:t>
            </a:fld>
            <a:endParaRPr lang="ko-KR" altLang="en-US" b="1" dirty="0">
              <a:solidFill>
                <a:srgbClr val="005BAA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20212" y="136188"/>
            <a:ext cx="8608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800" b="1" dirty="0">
                <a:solidFill>
                  <a:schemeClr val="tx2"/>
                </a:solidFill>
              </a:rPr>
              <a:t>농촌형 태양광 금융지원 관련 안내 사항</a:t>
            </a:r>
            <a:endParaRPr lang="en-US" altLang="ko-KR" sz="2800" b="1" dirty="0">
              <a:solidFill>
                <a:schemeClr val="tx2"/>
              </a:solidFill>
            </a:endParaRPr>
          </a:p>
        </p:txBody>
      </p:sp>
      <p:pic>
        <p:nvPicPr>
          <p:cNvPr id="67" name="그림 6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287"/>
          <a:stretch/>
        </p:blipFill>
        <p:spPr>
          <a:xfrm>
            <a:off x="1" y="738619"/>
            <a:ext cx="9143999" cy="69974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93524" y="848357"/>
            <a:ext cx="1722873" cy="521380"/>
            <a:chOff x="127422" y="887190"/>
            <a:chExt cx="969612" cy="521380"/>
          </a:xfrm>
        </p:grpSpPr>
        <p:grpSp>
          <p:nvGrpSpPr>
            <p:cNvPr id="7" name="그룹 6"/>
            <p:cNvGrpSpPr/>
            <p:nvPr/>
          </p:nvGrpSpPr>
          <p:grpSpPr>
            <a:xfrm>
              <a:off x="127422" y="887190"/>
              <a:ext cx="969612" cy="521380"/>
              <a:chOff x="326427" y="892152"/>
              <a:chExt cx="2642445" cy="588496"/>
            </a:xfrm>
            <a:solidFill>
              <a:srgbClr val="1F497D"/>
            </a:solidFill>
          </p:grpSpPr>
          <p:sp>
            <p:nvSpPr>
              <p:cNvPr id="5" name="직사각형 4"/>
              <p:cNvSpPr/>
              <p:nvPr/>
            </p:nvSpPr>
            <p:spPr>
              <a:xfrm>
                <a:off x="341508" y="892152"/>
                <a:ext cx="2627364" cy="46173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" name="직각 삼각형 5"/>
              <p:cNvSpPr/>
              <p:nvPr/>
            </p:nvSpPr>
            <p:spPr>
              <a:xfrm rot="16200000" flipH="1">
                <a:off x="370431" y="1323870"/>
                <a:ext cx="112774" cy="200782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9" name="제목 114"/>
            <p:cNvSpPr txBox="1">
              <a:spLocks/>
            </p:cNvSpPr>
            <p:nvPr/>
          </p:nvSpPr>
          <p:spPr>
            <a:xfrm>
              <a:off x="272965" y="949838"/>
              <a:ext cx="698635" cy="29228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hangingPunct="0">
                <a:defRPr/>
              </a:pPr>
              <a:r>
                <a:rPr lang="ko-KR" altLang="en-US" sz="2000" b="1" kern="0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cs typeface="Arial" pitchFamily="34" charset="0"/>
                </a:rPr>
                <a:t>신청 서류</a:t>
              </a:r>
              <a:endParaRPr lang="ko-KR" altLang="en-US" sz="2000" b="1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cs typeface="Arial" pitchFamily="34" charset="0"/>
              </a:endParaRPr>
            </a:p>
          </p:txBody>
        </p:sp>
      </p:grp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1838843"/>
              </p:ext>
            </p:extLst>
          </p:nvPr>
        </p:nvGraphicFramePr>
        <p:xfrm>
          <a:off x="303179" y="1315851"/>
          <a:ext cx="8372064" cy="536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3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91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분류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서류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발급방법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각서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→ 사업안내 →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신재생에너지보급실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금융지원 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하단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관련자료서식 다운로드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계약서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시공업체와 작성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상세내역집계표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견적서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시공업체와 작성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사업자등록증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관할 세무서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 사업자등록증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융자금 대출심사가능 확인서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→ 사업안내 →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신재생에너지보급실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 금융지원 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하단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관련자료서식 다운로드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0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7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부지관련 확인서류</a:t>
                      </a:r>
                    </a:p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등기부등본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임대차계약서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lvl="0" algn="just" fontAlgn="base" latinLnBrk="1"/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1.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사업자 소유일 경우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등기부등본</a:t>
                      </a:r>
                    </a:p>
                    <a:p>
                      <a:pPr lvl="0" algn="just" fontAlgn="base" latinLnBrk="1"/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2.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임대일 경우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임대차계약서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또는 사용승낙서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),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소유주 인감증명서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소유주 등기부등본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8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발전사업허가증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지자체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조례에서 정한 용량 기준에 따라 시청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군청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또는 도청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80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9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개발행위허가서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건물에 설치하는 경우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지자체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조례에서 정한 기준에 따라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해당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지자체의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공작물축조 관련 서류를 제출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별도의 허가가 필요 없는 경우는 관련내용을 확인할 수 있는 서류 제출</a:t>
                      </a:r>
                      <a:r>
                        <a:rPr lang="en-US" altLang="ko-KR" sz="10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10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농업인확인서</a:t>
                      </a:r>
                      <a:endParaRPr lang="en-US" altLang="ko-KR" sz="1000" b="1" kern="0" spc="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 err="1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어업인확인서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축산업등록증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→ 맞춤서비스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→ 커뮤니티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FAQ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→ 금융지원사업 클릭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 농촌태양광 금융지원 관련 </a:t>
                      </a:r>
                      <a:r>
                        <a:rPr lang="en-US" altLang="ko-KR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QnA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주민등록등본 또는 초본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관할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주민센터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축사업등록증에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기재된 축사에 설치 시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미제출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보급량 산출근거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신청자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작성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신재생에너지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설비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인증서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인버터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설비 공급업체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14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중소기업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지원사업</a:t>
                      </a:r>
                      <a:r>
                        <a:rPr lang="en-US" altLang="ko-KR" sz="10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통합관리시스템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정보활용 동의서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→ 사업안내 →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신재생에너지보급실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 금융지원 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하단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관련자료서식 다운로드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15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중소기업확인서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중소기업청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개인사업자는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해당없음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16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평면도 및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건물구조도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구조검토서</a:t>
                      </a:r>
                      <a:endParaRPr lang="ko-KR" altLang="en-US" sz="1000" b="1" kern="0" spc="0" dirty="0" smtClean="0">
                        <a:solidFill>
                          <a:srgbClr val="FF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축사 또는 건물 위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설치시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80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17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태양광 사업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보험 또는 공제증서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엔지니어링공제조합</a:t>
                      </a:r>
                      <a:r>
                        <a:rPr lang="ko-KR" altLang="en-US" sz="10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과 </a:t>
                      </a:r>
                      <a:r>
                        <a:rPr lang="en-US" altLang="ko-KR" sz="10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0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보험사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ko-KR" sz="1000" b="1" u="sng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http://www.solarins.co.kr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Tel : 1522-5159)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를 통해 가입 가능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146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18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농촌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영농형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사회적협동조합인 경우 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계통연계확인서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한국전력공사 홈페이지 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분산전원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연계정보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시스템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분산형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전원 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연계조회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just" fontAlgn="base" latinLnBrk="0"/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자세한 사항은 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계통연계 확인 절차 참고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859710465"/>
                  </a:ext>
                </a:extLst>
              </a:tr>
            </a:tbl>
          </a:graphicData>
        </a:graphic>
      </p:graphicFrame>
      <p:pic>
        <p:nvPicPr>
          <p:cNvPr id="24" name="그림 23" descr="사본 -tab3_시그니처_01좌우조합_국문국영문한문한영문_02국영문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67061" y="78168"/>
            <a:ext cx="842726" cy="168545"/>
          </a:xfrm>
          <a:prstGeom prst="rect">
            <a:avLst/>
          </a:prstGeom>
        </p:spPr>
      </p:pic>
      <p:sp>
        <p:nvSpPr>
          <p:cNvPr id="13" name="슬라이드 번호 개체 틀 1"/>
          <p:cNvSpPr txBox="1">
            <a:spLocks/>
          </p:cNvSpPr>
          <p:nvPr/>
        </p:nvSpPr>
        <p:spPr>
          <a:xfrm>
            <a:off x="6974904" y="634690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4BF73E1-7B57-4847-A607-A2C15AD58BF0}" type="slidenum">
              <a:rPr lang="ko-KR" altLang="en-US" b="1" smtClean="0">
                <a:solidFill>
                  <a:srgbClr val="005BAA"/>
                </a:solidFill>
              </a:rPr>
              <a:pPr/>
              <a:t>1</a:t>
            </a:fld>
            <a:endParaRPr lang="ko-KR" altLang="en-US" b="1" dirty="0">
              <a:solidFill>
                <a:srgbClr val="005B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89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모서리가 둥근 직사각형 8"/>
          <p:cNvSpPr/>
          <p:nvPr/>
        </p:nvSpPr>
        <p:spPr>
          <a:xfrm>
            <a:off x="220212" y="1008725"/>
            <a:ext cx="8608021" cy="5849275"/>
          </a:xfrm>
          <a:prstGeom prst="roundRect">
            <a:avLst>
              <a:gd name="adj" fmla="val 0"/>
            </a:avLst>
          </a:prstGeom>
          <a:solidFill>
            <a:schemeClr val="bg1">
              <a:alpha val="52000"/>
            </a:schemeClr>
          </a:solidFill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6974904" y="6356350"/>
            <a:ext cx="2133600" cy="365125"/>
          </a:xfrm>
        </p:spPr>
        <p:txBody>
          <a:bodyPr/>
          <a:lstStyle/>
          <a:p>
            <a:fld id="{94BF73E1-7B57-4847-A607-A2C15AD58BF0}" type="slidenum">
              <a:rPr lang="ko-KR" altLang="en-US" b="1" smtClean="0">
                <a:solidFill>
                  <a:srgbClr val="005BAA"/>
                </a:solidFill>
              </a:rPr>
              <a:pPr/>
              <a:t>2</a:t>
            </a:fld>
            <a:endParaRPr lang="ko-KR" altLang="en-US" b="1" dirty="0">
              <a:solidFill>
                <a:srgbClr val="005BAA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20212" y="136188"/>
            <a:ext cx="8608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800" b="1" dirty="0">
                <a:solidFill>
                  <a:srgbClr val="0000FF"/>
                </a:solidFill>
              </a:rPr>
              <a:t>산업단지 태양광 금융지원 관련 안내 사항</a:t>
            </a:r>
            <a:endParaRPr lang="en-US" altLang="ko-KR" sz="2800" b="1" dirty="0">
              <a:solidFill>
                <a:srgbClr val="0000FF"/>
              </a:solidFill>
            </a:endParaRPr>
          </a:p>
        </p:txBody>
      </p:sp>
      <p:pic>
        <p:nvPicPr>
          <p:cNvPr id="67" name="그림 6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287"/>
          <a:stretch/>
        </p:blipFill>
        <p:spPr>
          <a:xfrm>
            <a:off x="1" y="738619"/>
            <a:ext cx="9143999" cy="69974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93524" y="848357"/>
            <a:ext cx="1722873" cy="521380"/>
            <a:chOff x="127422" y="887190"/>
            <a:chExt cx="969612" cy="521380"/>
          </a:xfrm>
        </p:grpSpPr>
        <p:grpSp>
          <p:nvGrpSpPr>
            <p:cNvPr id="7" name="그룹 6"/>
            <p:cNvGrpSpPr/>
            <p:nvPr/>
          </p:nvGrpSpPr>
          <p:grpSpPr>
            <a:xfrm>
              <a:off x="127422" y="887190"/>
              <a:ext cx="969612" cy="521380"/>
              <a:chOff x="326427" y="892152"/>
              <a:chExt cx="2642445" cy="588496"/>
            </a:xfrm>
            <a:solidFill>
              <a:srgbClr val="1F497D"/>
            </a:solidFill>
          </p:grpSpPr>
          <p:sp>
            <p:nvSpPr>
              <p:cNvPr id="5" name="직사각형 4"/>
              <p:cNvSpPr/>
              <p:nvPr/>
            </p:nvSpPr>
            <p:spPr>
              <a:xfrm>
                <a:off x="341508" y="892152"/>
                <a:ext cx="2627364" cy="46173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" name="직각 삼각형 5"/>
              <p:cNvSpPr/>
              <p:nvPr/>
            </p:nvSpPr>
            <p:spPr>
              <a:xfrm rot="16200000" flipH="1">
                <a:off x="370431" y="1323870"/>
                <a:ext cx="112774" cy="200782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9" name="제목 114"/>
            <p:cNvSpPr txBox="1">
              <a:spLocks/>
            </p:cNvSpPr>
            <p:nvPr/>
          </p:nvSpPr>
          <p:spPr>
            <a:xfrm>
              <a:off x="272965" y="949838"/>
              <a:ext cx="698635" cy="29228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hangingPunct="0">
                <a:defRPr/>
              </a:pPr>
              <a:r>
                <a:rPr lang="ko-KR" altLang="en-US" sz="2000" b="1" kern="0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cs typeface="Arial" pitchFamily="34" charset="0"/>
                </a:rPr>
                <a:t>신청 서류</a:t>
              </a:r>
              <a:endParaRPr lang="ko-KR" altLang="en-US" sz="2000" b="1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cs typeface="Arial" pitchFamily="34" charset="0"/>
              </a:endParaRPr>
            </a:p>
          </p:txBody>
        </p:sp>
      </p:grpSp>
      <p:pic>
        <p:nvPicPr>
          <p:cNvPr id="24" name="그림 23" descr="사본 -tab3_시그니처_01좌우조합_국문국영문한문한영문_02국영문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67061" y="78168"/>
            <a:ext cx="842726" cy="168545"/>
          </a:xfrm>
          <a:prstGeom prst="rect">
            <a:avLst/>
          </a:prstGeom>
        </p:spPr>
      </p:pic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897348"/>
              </p:ext>
            </p:extLst>
          </p:nvPr>
        </p:nvGraphicFramePr>
        <p:xfrm>
          <a:off x="385968" y="1257428"/>
          <a:ext cx="8372064" cy="53144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3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91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분류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서류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발급방법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각서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→ 사업안내 →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신재생에너지보급실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금융지원 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하단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관련자료서식 다운로드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계약서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시공업체와 작성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상세내역집계표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견적서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시공업체와 작성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사업자등록증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관할 세무서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 사업자등록증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융자금 대출심사가능 확인서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→ 사업안내 →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신재생에너지보급실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 금융지원 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하단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관련자료서식 다운로드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0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7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부지관련 확인서류</a:t>
                      </a:r>
                    </a:p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등기부등본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임대차계약서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lvl="0" algn="just" fontAlgn="base" latinLnBrk="1"/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1.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사업자 소유일 경우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등기부등본</a:t>
                      </a:r>
                    </a:p>
                    <a:p>
                      <a:pPr lvl="0" algn="just" fontAlgn="base" latinLnBrk="1"/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2. 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임대일 경우 </a:t>
                      </a:r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임대차계약서</a:t>
                      </a:r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또는 사용승낙서</a:t>
                      </a:r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),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소유주 인감증명서</a:t>
                      </a:r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소유주 등기부등본</a:t>
                      </a:r>
                      <a:endParaRPr lang="ko-KR" altLang="en-US" sz="8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8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발전사업허가증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지자체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조례에서 정한 용량 기준에 따라 시청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군청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또는 도청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80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9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개발행위허가서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건물에 설치하는 경우</a:t>
                      </a:r>
                      <a:r>
                        <a:rPr lang="en-US" altLang="ko-KR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지자체</a:t>
                      </a:r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조례에서 정한 기준에 따라 </a:t>
                      </a:r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해당 </a:t>
                      </a:r>
                      <a:r>
                        <a:rPr lang="ko-KR" altLang="en-US" sz="9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지자체의</a:t>
                      </a:r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공작물축조 관련 서류를 제출</a:t>
                      </a:r>
                      <a:r>
                        <a:rPr lang="en-US" altLang="ko-KR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별도의 허가가 필요 없는 경우는 관련내용을 확인할 수 있는 서류 제출</a:t>
                      </a:r>
                      <a:r>
                        <a:rPr lang="en-US" altLang="ko-KR" sz="9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10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산업단지 입주기업 확인서</a:t>
                      </a:r>
                    </a:p>
                    <a:p>
                      <a:pPr fontAlgn="base" latinLnBrk="0"/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또는 공장등록증명서</a:t>
                      </a: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산업단지관리기관을 통한 “입주기업 확인서” 또는 “산업단지 입주 계약 확인서”</a:t>
                      </a:r>
                    </a:p>
                    <a:p>
                      <a:pPr fontAlgn="base" latinLnBrk="0"/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또는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공장등록증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팩토리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On)</a:t>
                      </a:r>
                      <a:endParaRPr lang="ko-KR" altLang="en-US" sz="1000" b="1" kern="0" spc="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제출</a:t>
                      </a: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타인 건물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토지에 태양광 발전을 설치하는 경우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임대차계약서 등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1" kern="0" spc="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임대차 계약서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토지 및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건물이용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동의서</a:t>
                      </a:r>
                    </a:p>
                    <a:p>
                      <a:pPr fontAlgn="base" latinLnBrk="0"/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소유주 인감증명서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소유주 등기부등본 포함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1" kern="0" spc="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보급량 산출근거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신청자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작성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신재생에너지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설비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인증서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인버터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설비 공급업체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14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중소기업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지원사업</a:t>
                      </a:r>
                      <a:r>
                        <a:rPr lang="en-US" altLang="ko-KR" sz="10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통합관리시스템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정보활용 동의서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→ 사업안내 →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신재생에너지보급실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 금융지원 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하단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관련자료서식 다운로드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15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중소기업확인서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중소기업청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개인사업자는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해당없음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16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평면도 및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건물구조도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구조검토서</a:t>
                      </a:r>
                      <a:endParaRPr lang="ko-KR" altLang="en-US" sz="1000" b="1" kern="0" spc="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공사 위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설치시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80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17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태양광 사업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보험 또는 공제증서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엔지니어링공제조합</a:t>
                      </a:r>
                      <a:r>
                        <a:rPr lang="ko-KR" altLang="en-US" sz="10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과 </a:t>
                      </a:r>
                      <a:r>
                        <a:rPr lang="en-US" altLang="ko-KR" sz="10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0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보험사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ko-KR" sz="1000" b="1" u="sng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http://www.solarins.co.kr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Tel : 1522-5159)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를 통해 가입 가능</a:t>
                      </a:r>
                      <a:endParaRPr lang="ko-KR" altLang="en-US" sz="1000" b="1" kern="120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146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18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계통연계확인서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한국전력공사 홈페이지 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분산전원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연계정보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시스템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분산형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전원 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연계조회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just" fontAlgn="base" latinLnBrk="0"/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자세한 사항은 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계통연계 확인 절차 참고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8597104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885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356350"/>
            <a:ext cx="2133600" cy="365125"/>
          </a:xfrm>
        </p:spPr>
        <p:txBody>
          <a:bodyPr/>
          <a:lstStyle/>
          <a:p>
            <a:fld id="{94BF73E1-7B57-4847-A607-A2C15AD58BF0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모서리가 둥근 직사각형 8"/>
          <p:cNvSpPr/>
          <p:nvPr/>
        </p:nvSpPr>
        <p:spPr>
          <a:xfrm>
            <a:off x="220212" y="1008725"/>
            <a:ext cx="8608021" cy="5849275"/>
          </a:xfrm>
          <a:prstGeom prst="roundRect">
            <a:avLst>
              <a:gd name="adj" fmla="val 0"/>
            </a:avLst>
          </a:prstGeom>
          <a:solidFill>
            <a:schemeClr val="bg1">
              <a:alpha val="52000"/>
            </a:schemeClr>
          </a:solidFill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" name="슬라이드 번호 개체 틀 1"/>
          <p:cNvSpPr txBox="1">
            <a:spLocks/>
          </p:cNvSpPr>
          <p:nvPr/>
        </p:nvSpPr>
        <p:spPr>
          <a:xfrm>
            <a:off x="697490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4BF73E1-7B57-4847-A607-A2C15AD58BF0}" type="slidenum">
              <a:rPr lang="ko-KR" altLang="en-US" b="1" smtClean="0">
                <a:solidFill>
                  <a:srgbClr val="005BAA"/>
                </a:solidFill>
              </a:rPr>
              <a:pPr/>
              <a:t>3</a:t>
            </a:fld>
            <a:endParaRPr lang="ko-KR" altLang="en-US" b="1" dirty="0">
              <a:solidFill>
                <a:srgbClr val="005BAA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20212" y="136188"/>
            <a:ext cx="8608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800" b="1" dirty="0" smtClean="0">
                <a:solidFill>
                  <a:srgbClr val="0000FF"/>
                </a:solidFill>
              </a:rPr>
              <a:t>도심형 </a:t>
            </a:r>
            <a:r>
              <a:rPr lang="ko-KR" altLang="en-US" sz="2800" b="1" dirty="0">
                <a:solidFill>
                  <a:srgbClr val="0000FF"/>
                </a:solidFill>
              </a:rPr>
              <a:t>태양광 금융지원 관련 안내 사항</a:t>
            </a:r>
            <a:endParaRPr lang="en-US" altLang="ko-KR" sz="2800" b="1" dirty="0">
              <a:solidFill>
                <a:srgbClr val="0000FF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287"/>
          <a:stretch/>
        </p:blipFill>
        <p:spPr>
          <a:xfrm>
            <a:off x="1" y="738619"/>
            <a:ext cx="9143999" cy="69974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>
            <a:off x="93524" y="848357"/>
            <a:ext cx="1722873" cy="521380"/>
            <a:chOff x="127422" y="887190"/>
            <a:chExt cx="969612" cy="521380"/>
          </a:xfrm>
        </p:grpSpPr>
        <p:grpSp>
          <p:nvGrpSpPr>
            <p:cNvPr id="10" name="그룹 9"/>
            <p:cNvGrpSpPr/>
            <p:nvPr/>
          </p:nvGrpSpPr>
          <p:grpSpPr>
            <a:xfrm>
              <a:off x="127422" y="887190"/>
              <a:ext cx="969612" cy="521380"/>
              <a:chOff x="326427" y="892152"/>
              <a:chExt cx="2642445" cy="588496"/>
            </a:xfrm>
            <a:solidFill>
              <a:srgbClr val="1F497D"/>
            </a:solidFill>
          </p:grpSpPr>
          <p:sp>
            <p:nvSpPr>
              <p:cNvPr id="12" name="직사각형 11"/>
              <p:cNvSpPr/>
              <p:nvPr/>
            </p:nvSpPr>
            <p:spPr>
              <a:xfrm>
                <a:off x="341508" y="892152"/>
                <a:ext cx="2627364" cy="46173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직각 삼각형 12"/>
              <p:cNvSpPr/>
              <p:nvPr/>
            </p:nvSpPr>
            <p:spPr>
              <a:xfrm rot="16200000" flipH="1">
                <a:off x="370431" y="1323870"/>
                <a:ext cx="112774" cy="200782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1" name="제목 114"/>
            <p:cNvSpPr txBox="1">
              <a:spLocks/>
            </p:cNvSpPr>
            <p:nvPr/>
          </p:nvSpPr>
          <p:spPr>
            <a:xfrm>
              <a:off x="272965" y="949838"/>
              <a:ext cx="698635" cy="29228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hangingPunct="0">
                <a:defRPr/>
              </a:pPr>
              <a:r>
                <a:rPr lang="ko-KR" altLang="en-US" sz="2000" b="1" kern="0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cs typeface="Arial" pitchFamily="34" charset="0"/>
                </a:rPr>
                <a:t>신청 서류</a:t>
              </a:r>
              <a:endParaRPr lang="ko-KR" altLang="en-US" sz="2000" b="1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cs typeface="Arial" pitchFamily="34" charset="0"/>
              </a:endParaRPr>
            </a:p>
          </p:txBody>
        </p:sp>
      </p:grpSp>
      <p:pic>
        <p:nvPicPr>
          <p:cNvPr id="14" name="그림 13" descr="사본 -tab3_시그니처_01좌우조합_국문국영문한문한영문_02국영문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67061" y="78168"/>
            <a:ext cx="842726" cy="168545"/>
          </a:xfrm>
          <a:prstGeom prst="rect">
            <a:avLst/>
          </a:prstGeom>
        </p:spPr>
      </p:pic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99812"/>
              </p:ext>
            </p:extLst>
          </p:nvPr>
        </p:nvGraphicFramePr>
        <p:xfrm>
          <a:off x="303179" y="1315851"/>
          <a:ext cx="8372064" cy="5193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3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91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분류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서류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발급방법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각서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→ 사업안내 →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신재생에너지보급실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금융지원 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하단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관련자료서식 다운로드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계약서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시공업체와 작성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상세내역집계표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견적서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시공업체와 작성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사업자등록증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관할 세무서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 사업자등록증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시공업체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융자금 대출심사가능 확인서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→ 사업안내 →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신재생에너지보급실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 금융지원 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하단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관련자료서식 다운로드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0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7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부지관련 확인서류</a:t>
                      </a:r>
                    </a:p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등기부등본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임대차계약서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lvl="0" algn="just" fontAlgn="base" latinLnBrk="1"/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1.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사업자 소유일 경우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등기부등본</a:t>
                      </a:r>
                    </a:p>
                    <a:p>
                      <a:pPr lvl="0" algn="just" fontAlgn="base" latinLnBrk="1"/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2. 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임대일 경우 </a:t>
                      </a:r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임대차계약서</a:t>
                      </a:r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또는 사용승낙서</a:t>
                      </a:r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),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소유주 인감증명서</a:t>
                      </a:r>
                      <a:r>
                        <a:rPr lang="en-US" altLang="ko-KR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8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소유주 등기부등본</a:t>
                      </a:r>
                      <a:endParaRPr lang="ko-KR" altLang="en-US" sz="8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8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발전사업허가증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지자체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조례에서 정한 용량 기준에 따라 시청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군청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또는 도청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80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9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개발행위허가서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건물에 설치하는 경우</a:t>
                      </a:r>
                      <a:r>
                        <a:rPr lang="en-US" altLang="ko-KR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지자체</a:t>
                      </a:r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조례에서 정한 기준에 따라 </a:t>
                      </a:r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해당 </a:t>
                      </a:r>
                      <a:r>
                        <a:rPr lang="ko-KR" altLang="en-US" sz="9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지자체의</a:t>
                      </a:r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공작물축조 관련 서류를 제출</a:t>
                      </a:r>
                      <a:r>
                        <a:rPr lang="en-US" altLang="ko-KR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9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별도의 허가가 필요 없는 경우는 관련내용을 확인할 수 있는 서류 제출</a:t>
                      </a:r>
                      <a:r>
                        <a:rPr lang="en-US" altLang="ko-KR" sz="9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9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10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건축물대장</a:t>
                      </a: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온라인 발급 또는 해당 지역 지자체</a:t>
                      </a: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타인 건물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토지에 태양광 발전을 설치하는 경우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임대차계약서 등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1" kern="0" spc="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임대차 계약서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토지 및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건물이용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동의서</a:t>
                      </a:r>
                    </a:p>
                    <a:p>
                      <a:pPr fontAlgn="base" latinLnBrk="0"/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소유주 인감증명서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소유주 등기부등본 포함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1" kern="0" spc="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보급량 산출근거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신청자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작성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신재생에너지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설비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인증서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인버터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설비 공급업체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97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14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중소기업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지원사업</a:t>
                      </a:r>
                      <a:r>
                        <a:rPr lang="en-US" altLang="ko-KR" sz="10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통합관리시스템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정보활용 동의서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신재생에너지센터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(http://www.knrec.or.kr) 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→ 사업안내 →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신재생에너지보급실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→ 금융지원 → 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하단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관련자료서식 다운로드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15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중소기업확인서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중소기업청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개인사업자는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해당없음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14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16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해당시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평면도 및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건물구조도</a:t>
                      </a:r>
                      <a:r>
                        <a:rPr lang="en-US" altLang="ko-KR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구조검토서</a:t>
                      </a:r>
                      <a:endParaRPr lang="ko-KR" altLang="en-US" sz="1000" b="1" kern="0" spc="0" dirty="0" smtClean="0">
                        <a:solidFill>
                          <a:srgbClr val="FF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공사 위 </a:t>
                      </a:r>
                      <a:r>
                        <a:rPr lang="ko-KR" altLang="en-US" sz="1000" b="1" kern="0" spc="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설치시</a:t>
                      </a: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제출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80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17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태양광 사업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보험 또는 공제증서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엔지니어링공제조합</a:t>
                      </a:r>
                      <a:r>
                        <a:rPr lang="ko-KR" altLang="en-US" sz="10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과 </a:t>
                      </a:r>
                      <a:r>
                        <a:rPr lang="en-US" altLang="ko-KR" sz="10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000" b="1" kern="120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보험사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ko-KR" sz="1000" b="1" u="sng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http://www.solarins.co.kr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Tel : 1522-5159)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를 통해 가입 가능</a:t>
                      </a:r>
                      <a:endParaRPr lang="ko-KR" altLang="en-US" sz="1000" b="1" kern="1200" spc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146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18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계통연계확인서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just" fontAlgn="base" latinLnBrk="0"/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한국전력공사 홈페이지 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분산전원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연계정보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시스템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분산형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전원 </a:t>
                      </a:r>
                      <a:r>
                        <a:rPr lang="ko-KR" altLang="en-US" sz="1000" b="1" kern="1200" spc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연계조회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just" fontAlgn="base" latinLnBrk="0"/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자세한 사항은 </a:t>
                      </a:r>
                      <a:r>
                        <a:rPr lang="en-US" altLang="ko-KR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ko-KR" altLang="en-US" sz="1000" b="1" kern="1200" spc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계통연계 확인 절차 참고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8597104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3965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모서리가 둥근 직사각형 8"/>
          <p:cNvSpPr/>
          <p:nvPr/>
        </p:nvSpPr>
        <p:spPr>
          <a:xfrm>
            <a:off x="427854" y="1130954"/>
            <a:ext cx="8363530" cy="5439402"/>
          </a:xfrm>
          <a:prstGeom prst="roundRect">
            <a:avLst>
              <a:gd name="adj" fmla="val 0"/>
            </a:avLst>
          </a:prstGeom>
          <a:solidFill>
            <a:schemeClr val="bg1">
              <a:alpha val="52000"/>
            </a:schemeClr>
          </a:solidFill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686485" y="-39959"/>
            <a:ext cx="378851" cy="365125"/>
          </a:xfrm>
        </p:spPr>
        <p:txBody>
          <a:bodyPr/>
          <a:lstStyle/>
          <a:p>
            <a:fld id="{94BF73E1-7B57-4847-A607-A2C15AD58BF0}" type="slidenum">
              <a:rPr lang="ko-KR" altLang="en-US" b="1" smtClean="0">
                <a:solidFill>
                  <a:srgbClr val="005BAA"/>
                </a:solidFill>
              </a:rPr>
              <a:pPr/>
              <a:t>4</a:t>
            </a:fld>
            <a:endParaRPr lang="ko-KR" altLang="en-US" b="1" dirty="0">
              <a:solidFill>
                <a:srgbClr val="005BAA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20212" y="136188"/>
            <a:ext cx="8608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800" b="1" dirty="0" smtClean="0">
                <a:solidFill>
                  <a:schemeClr val="tx2"/>
                </a:solidFill>
              </a:rPr>
              <a:t>신재생에너지 금융지원사업 유의사항</a:t>
            </a:r>
            <a:endParaRPr lang="en-US" altLang="ko-KR" sz="2800" b="1" dirty="0">
              <a:solidFill>
                <a:schemeClr val="tx2"/>
              </a:solidFill>
            </a:endParaRPr>
          </a:p>
        </p:txBody>
      </p:sp>
      <p:pic>
        <p:nvPicPr>
          <p:cNvPr id="67" name="그림 6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287"/>
          <a:stretch/>
        </p:blipFill>
        <p:spPr>
          <a:xfrm>
            <a:off x="1" y="738619"/>
            <a:ext cx="9143999" cy="69974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220212" y="950454"/>
            <a:ext cx="2627364" cy="587751"/>
            <a:chOff x="341508" y="892152"/>
            <a:chExt cx="2627364" cy="587751"/>
          </a:xfrm>
          <a:solidFill>
            <a:srgbClr val="1F497D"/>
          </a:solidFill>
        </p:grpSpPr>
        <p:sp>
          <p:nvSpPr>
            <p:cNvPr id="5" name="직사각형 4"/>
            <p:cNvSpPr/>
            <p:nvPr/>
          </p:nvSpPr>
          <p:spPr>
            <a:xfrm>
              <a:off x="341508" y="892152"/>
              <a:ext cx="2627364" cy="46173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각 삼각형 5"/>
            <p:cNvSpPr/>
            <p:nvPr/>
          </p:nvSpPr>
          <p:spPr>
            <a:xfrm rot="16200000" flipH="1">
              <a:off x="392372" y="1323125"/>
              <a:ext cx="112774" cy="20078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제목 114"/>
          <p:cNvSpPr txBox="1">
            <a:spLocks/>
          </p:cNvSpPr>
          <p:nvPr/>
        </p:nvSpPr>
        <p:spPr>
          <a:xfrm>
            <a:off x="864449" y="1045554"/>
            <a:ext cx="1518557" cy="29228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hangingPunct="0">
              <a:defRPr/>
            </a:pPr>
            <a:r>
              <a:rPr lang="ko-KR" altLang="en-US" sz="2400" b="1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cs typeface="Arial" pitchFamily="34" charset="0"/>
              </a:rPr>
              <a:t>유의사항</a:t>
            </a:r>
            <a:endParaRPr lang="ko-KR" altLang="en-US" sz="2400" b="1" kern="0" spc="-15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cs typeface="Arial" pitchFamily="34" charset="0"/>
            </a:endParaRPr>
          </a:p>
        </p:txBody>
      </p:sp>
      <p:pic>
        <p:nvPicPr>
          <p:cNvPr id="63" name="그림 62" descr="사본 -tab3_시그니처_01좌우조합_국문국영문한문한영문_02국영문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67061" y="78168"/>
            <a:ext cx="842726" cy="168545"/>
          </a:xfrm>
          <a:prstGeom prst="rect">
            <a:avLst/>
          </a:prstGeom>
        </p:spPr>
      </p:pic>
      <p:sp>
        <p:nvSpPr>
          <p:cNvPr id="20" name="슬라이드 번호 개체 틀 1"/>
          <p:cNvSpPr txBox="1">
            <a:spLocks/>
          </p:cNvSpPr>
          <p:nvPr/>
        </p:nvSpPr>
        <p:spPr>
          <a:xfrm>
            <a:off x="6783299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4BF73E1-7B57-4847-A607-A2C15AD58BF0}" type="slidenum">
              <a:rPr lang="ko-KR" altLang="en-US" b="1" smtClean="0">
                <a:solidFill>
                  <a:srgbClr val="005BAA"/>
                </a:solidFill>
              </a:rPr>
              <a:pPr/>
              <a:t>4</a:t>
            </a:fld>
            <a:endParaRPr lang="ko-KR" altLang="en-US" b="1" dirty="0">
              <a:solidFill>
                <a:srgbClr val="005BAA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65446" y="1556792"/>
            <a:ext cx="806354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altLang="ko-KR" sz="1000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사업자당 지원한도액은 </a:t>
            </a:r>
            <a:r>
              <a:rPr lang="en-US" altLang="ko-KR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00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태양광의 경우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이내</a:t>
            </a:r>
            <a:r>
              <a:rPr lang="ko-KR" altLang="en-US" sz="16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최소 </a:t>
            </a:r>
            <a:r>
              <a:rPr lang="ko-KR" altLang="en-US" sz="1400" dirty="0" err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신청액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3,000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만원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1200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 - 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풍력 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500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기타 생산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시설자금 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100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억원 이내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운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전자금 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10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억원 이내</a:t>
            </a:r>
            <a:endParaRPr lang="en-US" altLang="ko-KR" sz="1400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</a:t>
            </a:r>
          </a:p>
          <a:p>
            <a:pPr fontAlgn="base"/>
            <a:r>
              <a:rPr lang="en-US" altLang="ko-KR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dirty="0" err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설치자금을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무상으로 지원받은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보조금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시설은 지원대상에서 제외</a:t>
            </a:r>
            <a:endParaRPr lang="en-US" altLang="ko-KR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1200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시공업체와 자금신청자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발전사업자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가 동일한 사업은 지원대상에서 제외</a:t>
            </a:r>
            <a:endParaRPr lang="en-US" altLang="ko-KR" sz="1000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1200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실제 대출은 금융기관의 대출규정에 적합하여야 함</a:t>
            </a:r>
            <a:endParaRPr lang="en-US" altLang="ko-KR" dirty="0" smtClean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1200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신청대상 설비의 설치장소</a:t>
            </a:r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설치조건 등에 따라 성능이 달라질 수 있기 </a:t>
            </a:r>
            <a:endParaRPr lang="en-US" altLang="ko-KR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때문에</a:t>
            </a:r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자금신청자는 경제성 등에 대해 면밀한 검토가 필요함</a:t>
            </a:r>
            <a:endParaRPr lang="en-US" altLang="ko-KR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10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dirty="0" err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공급인증서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발급을 위해서는 해당 제도</a:t>
            </a:r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(RPS)</a:t>
            </a:r>
            <a:r>
              <a:rPr lang="ko-KR" altLang="en-US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의 기준을 만족하여야함</a:t>
            </a:r>
            <a:endParaRPr lang="en-US" altLang="ko-KR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1200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kern="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대출금 부당 사용</a:t>
            </a:r>
            <a:r>
              <a:rPr lang="ko-KR" altLang="en-US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이 적발되었을 경우 </a:t>
            </a:r>
            <a:r>
              <a:rPr lang="ko-KR" altLang="en-US" kern="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연체금리를 적용</a:t>
            </a:r>
            <a:r>
              <a:rPr lang="ko-KR" altLang="en-US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하여</a:t>
            </a:r>
            <a:r>
              <a:rPr lang="en-US" altLang="ko-KR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kern="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환수 조치</a:t>
            </a:r>
            <a:r>
              <a:rPr lang="ko-KR" altLang="en-US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함</a:t>
            </a:r>
            <a:endParaRPr lang="en-US" altLang="ko-KR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12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사업자는 </a:t>
            </a:r>
            <a:r>
              <a:rPr lang="ko-KR" altLang="en-US" kern="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당해 연도 말까지 인출을 완료</a:t>
            </a:r>
            <a:r>
              <a:rPr lang="ko-KR" altLang="en-US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하여야 함</a:t>
            </a:r>
            <a:r>
              <a:rPr lang="en-US" altLang="ko-KR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. </a:t>
            </a:r>
          </a:p>
          <a:p>
            <a:pPr fontAlgn="base"/>
            <a:r>
              <a:rPr lang="en-US" altLang="ko-KR" sz="14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en-US" altLang="ko-KR" sz="1400" kern="0" dirty="0" smtClean="0">
                <a:latin typeface="HY견고딕" pitchFamily="18" charset="-127"/>
                <a:ea typeface="HY견고딕" pitchFamily="18" charset="-127"/>
              </a:rPr>
              <a:t>(3</a:t>
            </a:r>
            <a:r>
              <a:rPr lang="ko-KR" altLang="en-US" sz="1400" kern="0" dirty="0" smtClean="0">
                <a:latin typeface="HY견고딕" pitchFamily="18" charset="-127"/>
                <a:ea typeface="HY견고딕" pitchFamily="18" charset="-127"/>
              </a:rPr>
              <a:t>개월 </a:t>
            </a:r>
            <a:r>
              <a:rPr lang="en-US" altLang="ko-KR" sz="1400" kern="0" dirty="0" smtClean="0">
                <a:latin typeface="HY견고딕" pitchFamily="18" charset="-127"/>
                <a:ea typeface="HY견고딕" pitchFamily="18" charset="-127"/>
              </a:rPr>
              <a:t>20%</a:t>
            </a:r>
            <a:r>
              <a:rPr lang="ko-KR" altLang="en-US" sz="1400" kern="0" dirty="0" smtClean="0">
                <a:latin typeface="HY견고딕" pitchFamily="18" charset="-127"/>
                <a:ea typeface="HY견고딕" pitchFamily="18" charset="-127"/>
              </a:rPr>
              <a:t>이상</a:t>
            </a:r>
            <a:r>
              <a:rPr lang="en-US" altLang="ko-KR" sz="1400" kern="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kern="0" dirty="0" smtClean="0">
                <a:latin typeface="HY견고딕" pitchFamily="18" charset="-127"/>
                <a:ea typeface="HY견고딕" pitchFamily="18" charset="-127"/>
              </a:rPr>
              <a:t>인출 조건도 이행하여야 함</a:t>
            </a:r>
            <a:r>
              <a:rPr lang="en-US" altLang="ko-KR" sz="1400" kern="0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400" kern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순서도: 추출 21"/>
          <p:cNvSpPr/>
          <p:nvPr/>
        </p:nvSpPr>
        <p:spPr>
          <a:xfrm rot="5400000">
            <a:off x="725944" y="1802448"/>
            <a:ext cx="252407" cy="193144"/>
          </a:xfrm>
          <a:prstGeom prst="flowChartExtract">
            <a:avLst/>
          </a:prstGeom>
          <a:solidFill>
            <a:srgbClr val="1AB4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순서도: 추출 22"/>
          <p:cNvSpPr/>
          <p:nvPr/>
        </p:nvSpPr>
        <p:spPr>
          <a:xfrm rot="5400000">
            <a:off x="725943" y="2735962"/>
            <a:ext cx="252407" cy="193144"/>
          </a:xfrm>
          <a:prstGeom prst="flowChartExtract">
            <a:avLst/>
          </a:prstGeom>
          <a:solidFill>
            <a:srgbClr val="7CB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순서도: 추출 23"/>
          <p:cNvSpPr/>
          <p:nvPr/>
        </p:nvSpPr>
        <p:spPr>
          <a:xfrm rot="5400000">
            <a:off x="737770" y="3199328"/>
            <a:ext cx="235515" cy="186384"/>
          </a:xfrm>
          <a:prstGeom prst="flowChartExtract">
            <a:avLst/>
          </a:prstGeom>
          <a:solidFill>
            <a:srgbClr val="03A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순서도: 추출 24"/>
          <p:cNvSpPr/>
          <p:nvPr/>
        </p:nvSpPr>
        <p:spPr>
          <a:xfrm rot="5400000">
            <a:off x="737392" y="3627879"/>
            <a:ext cx="252407" cy="193144"/>
          </a:xfrm>
          <a:prstGeom prst="flowChartExtract">
            <a:avLst/>
          </a:prstGeom>
          <a:solidFill>
            <a:srgbClr val="1AB4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순서도: 추출 25"/>
          <p:cNvSpPr/>
          <p:nvPr/>
        </p:nvSpPr>
        <p:spPr>
          <a:xfrm rot="5400000">
            <a:off x="732703" y="4083591"/>
            <a:ext cx="252407" cy="193144"/>
          </a:xfrm>
          <a:prstGeom prst="flowChartExtract">
            <a:avLst/>
          </a:prstGeom>
          <a:solidFill>
            <a:srgbClr val="7CB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순서도: 추출 26"/>
          <p:cNvSpPr/>
          <p:nvPr/>
        </p:nvSpPr>
        <p:spPr>
          <a:xfrm rot="5400000">
            <a:off x="744529" y="4836020"/>
            <a:ext cx="235515" cy="186384"/>
          </a:xfrm>
          <a:prstGeom prst="flowChartExtract">
            <a:avLst/>
          </a:prstGeom>
          <a:solidFill>
            <a:srgbClr val="03A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순서도: 추출 27"/>
          <p:cNvSpPr/>
          <p:nvPr/>
        </p:nvSpPr>
        <p:spPr>
          <a:xfrm rot="5400000">
            <a:off x="736082" y="5292626"/>
            <a:ext cx="252407" cy="193144"/>
          </a:xfrm>
          <a:prstGeom prst="flowChartExtract">
            <a:avLst/>
          </a:prstGeom>
          <a:solidFill>
            <a:srgbClr val="1AB4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순서도: 추출 28"/>
          <p:cNvSpPr/>
          <p:nvPr/>
        </p:nvSpPr>
        <p:spPr>
          <a:xfrm rot="5400000">
            <a:off x="736082" y="5708347"/>
            <a:ext cx="252407" cy="193144"/>
          </a:xfrm>
          <a:prstGeom prst="flowChartExtract">
            <a:avLst/>
          </a:prstGeom>
          <a:solidFill>
            <a:srgbClr val="1AB4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52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686485" y="-39959"/>
            <a:ext cx="378851" cy="365125"/>
          </a:xfrm>
        </p:spPr>
        <p:txBody>
          <a:bodyPr/>
          <a:lstStyle/>
          <a:p>
            <a:fld id="{94BF73E1-7B57-4847-A607-A2C15AD58BF0}" type="slidenum">
              <a:rPr lang="ko-KR" altLang="en-US" b="1" smtClean="0">
                <a:solidFill>
                  <a:srgbClr val="005BAA"/>
                </a:solidFill>
              </a:rPr>
              <a:pPr/>
              <a:t>5</a:t>
            </a:fld>
            <a:endParaRPr lang="ko-KR" altLang="en-US" b="1" dirty="0">
              <a:solidFill>
                <a:srgbClr val="005BAA"/>
              </a:solidFill>
            </a:endParaRPr>
          </a:p>
        </p:txBody>
      </p:sp>
      <p:sp>
        <p:nvSpPr>
          <p:cNvPr id="43" name="모서리가 둥근 직사각형 8"/>
          <p:cNvSpPr/>
          <p:nvPr/>
        </p:nvSpPr>
        <p:spPr>
          <a:xfrm>
            <a:off x="427854" y="1133034"/>
            <a:ext cx="8183510" cy="518264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20212" y="136188"/>
            <a:ext cx="8608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800" b="1" dirty="0" smtClean="0">
                <a:solidFill>
                  <a:schemeClr val="tx2"/>
                </a:solidFill>
              </a:rPr>
              <a:t>2022 </a:t>
            </a:r>
            <a:r>
              <a:rPr lang="ko-KR" altLang="en-US" sz="2800" b="1" dirty="0" smtClean="0">
                <a:solidFill>
                  <a:schemeClr val="tx2"/>
                </a:solidFill>
              </a:rPr>
              <a:t>금융지원사업 주요 변경 사항</a:t>
            </a:r>
            <a:endParaRPr lang="en-US" altLang="ko-KR" sz="2800" b="1" dirty="0">
              <a:solidFill>
                <a:schemeClr val="tx2"/>
              </a:solidFill>
            </a:endParaRPr>
          </a:p>
        </p:txBody>
      </p:sp>
      <p:pic>
        <p:nvPicPr>
          <p:cNvPr id="67" name="그림 6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287"/>
          <a:stretch/>
        </p:blipFill>
        <p:spPr>
          <a:xfrm>
            <a:off x="1" y="738619"/>
            <a:ext cx="9143999" cy="69974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220212" y="950454"/>
            <a:ext cx="2627364" cy="587751"/>
            <a:chOff x="341508" y="892152"/>
            <a:chExt cx="2627364" cy="587751"/>
          </a:xfrm>
          <a:solidFill>
            <a:srgbClr val="1F497D"/>
          </a:solidFill>
        </p:grpSpPr>
        <p:sp>
          <p:nvSpPr>
            <p:cNvPr id="5" name="직사각형 4"/>
            <p:cNvSpPr/>
            <p:nvPr/>
          </p:nvSpPr>
          <p:spPr>
            <a:xfrm>
              <a:off x="341508" y="892152"/>
              <a:ext cx="2627364" cy="46173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각 삼각형 5"/>
            <p:cNvSpPr/>
            <p:nvPr/>
          </p:nvSpPr>
          <p:spPr>
            <a:xfrm rot="16200000" flipH="1">
              <a:off x="392372" y="1323125"/>
              <a:ext cx="112774" cy="20078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제목 114"/>
          <p:cNvSpPr txBox="1">
            <a:spLocks/>
          </p:cNvSpPr>
          <p:nvPr/>
        </p:nvSpPr>
        <p:spPr>
          <a:xfrm>
            <a:off x="864449" y="1045554"/>
            <a:ext cx="1518557" cy="29228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hangingPunct="0">
              <a:defRPr/>
            </a:pPr>
            <a:r>
              <a:rPr lang="ko-KR" altLang="en-US" sz="2400" b="1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cs typeface="Arial" pitchFamily="34" charset="0"/>
              </a:rPr>
              <a:t>변경 사항</a:t>
            </a:r>
            <a:endParaRPr lang="ko-KR" altLang="en-US" sz="2400" b="1" kern="0" spc="-15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cs typeface="Arial" pitchFamily="34" charset="0"/>
            </a:endParaRPr>
          </a:p>
        </p:txBody>
      </p:sp>
      <p:pic>
        <p:nvPicPr>
          <p:cNvPr id="70" name="그림 69" descr="사본 -tab3_시그니처_01좌우조합_국문국영문한문한영문_02국영문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67061" y="78168"/>
            <a:ext cx="842726" cy="168545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642910" y="1559820"/>
            <a:ext cx="806354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b="1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건축물</a:t>
            </a:r>
            <a:r>
              <a:rPr lang="en-US" altLang="ko-KR" sz="20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’</a:t>
            </a:r>
            <a:r>
              <a:rPr lang="ko-KR" altLang="en-US" sz="20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에 설치하는 태양광은 </a:t>
            </a:r>
            <a:r>
              <a:rPr lang="ko-KR" altLang="en-US" sz="2000" dirty="0" err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구조검토서</a:t>
            </a:r>
            <a:r>
              <a:rPr lang="ko-KR" altLang="en-US" sz="20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필수 제출</a:t>
            </a:r>
            <a:endParaRPr lang="ko-KR" altLang="en-US" sz="6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endParaRPr lang="en-US" altLang="ko-KR" sz="700" dirty="0" smtClean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/>
            <a:r>
              <a:rPr lang="en-US" altLang="ko-KR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     </a:t>
            </a:r>
          </a:p>
        </p:txBody>
      </p:sp>
      <p:grpSp>
        <p:nvGrpSpPr>
          <p:cNvPr id="32" name="그룹 31"/>
          <p:cNvGrpSpPr/>
          <p:nvPr/>
        </p:nvGrpSpPr>
        <p:grpSpPr>
          <a:xfrm>
            <a:off x="864449" y="1665836"/>
            <a:ext cx="316786" cy="330978"/>
            <a:chOff x="2327839" y="2164080"/>
            <a:chExt cx="155929" cy="144780"/>
          </a:xfrm>
        </p:grpSpPr>
        <p:sp>
          <p:nvSpPr>
            <p:cNvPr id="34" name="모서리가 둥근 직사각형 33"/>
            <p:cNvSpPr/>
            <p:nvPr/>
          </p:nvSpPr>
          <p:spPr>
            <a:xfrm>
              <a:off x="2327839" y="2164080"/>
              <a:ext cx="155929" cy="144780"/>
            </a:xfrm>
            <a:prstGeom prst="roundRect">
              <a:avLst/>
            </a:prstGeom>
            <a:solidFill>
              <a:srgbClr val="03A5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5" name="갈매기형 수장 34"/>
            <p:cNvSpPr/>
            <p:nvPr/>
          </p:nvSpPr>
          <p:spPr>
            <a:xfrm>
              <a:off x="2352781" y="2183448"/>
              <a:ext cx="106045" cy="106045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642910" y="2287804"/>
            <a:ext cx="8063547" cy="1015663"/>
            <a:chOff x="642910" y="1753310"/>
            <a:chExt cx="8063547" cy="1015663"/>
          </a:xfrm>
        </p:grpSpPr>
        <p:sp>
          <p:nvSpPr>
            <p:cNvPr id="37" name="직사각형 36"/>
            <p:cNvSpPr/>
            <p:nvPr/>
          </p:nvSpPr>
          <p:spPr>
            <a:xfrm>
              <a:off x="642910" y="1753310"/>
              <a:ext cx="806354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   </a:t>
              </a:r>
              <a:r>
                <a:rPr lang="ko-KR" altLang="en-US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en-US" altLang="ko-KR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KS</a:t>
              </a:r>
              <a:r>
                <a:rPr lang="ko-KR" altLang="en-US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인증제품 설비 의무 사용</a:t>
              </a:r>
              <a:r>
                <a:rPr lang="en-US" altLang="ko-KR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탄소인증제품을 설치하는 경우 </a:t>
              </a:r>
              <a:endParaRPr lang="en-US" altLang="ko-KR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fontAlgn="base"/>
              <a:r>
                <a:rPr lang="en-US" altLang="ko-KR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en-US" altLang="ko-KR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      </a:t>
              </a:r>
              <a:r>
                <a:rPr lang="ko-KR" altLang="en-US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가점 부여</a:t>
              </a:r>
              <a:endParaRPr lang="en-US" altLang="ko-KR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fontAlgn="base"/>
              <a:r>
                <a:rPr lang="en-US" altLang="ko-KR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       </a:t>
              </a:r>
              <a:r>
                <a:rPr lang="ko-KR" altLang="en-US" sz="16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탄소 인증제품 사용시 </a:t>
              </a:r>
              <a:r>
                <a:rPr lang="ko-KR" altLang="en-US" sz="16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가점 </a:t>
              </a:r>
              <a:r>
                <a:rPr lang="en-US" altLang="ko-KR" sz="16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r>
                <a:rPr lang="ko-KR" altLang="en-US" sz="16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점 부여</a:t>
              </a:r>
              <a:endParaRPr lang="ko-KR" altLang="en-US" sz="12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38" name="그룹 37"/>
            <p:cNvGrpSpPr/>
            <p:nvPr/>
          </p:nvGrpSpPr>
          <p:grpSpPr>
            <a:xfrm>
              <a:off x="864449" y="1853208"/>
              <a:ext cx="316786" cy="311878"/>
              <a:chOff x="2327839" y="2164080"/>
              <a:chExt cx="155929" cy="144780"/>
            </a:xfrm>
          </p:grpSpPr>
          <p:sp>
            <p:nvSpPr>
              <p:cNvPr id="39" name="모서리가 둥근 직사각형 38"/>
              <p:cNvSpPr/>
              <p:nvPr/>
            </p:nvSpPr>
            <p:spPr>
              <a:xfrm>
                <a:off x="2327839" y="2164080"/>
                <a:ext cx="155929" cy="144780"/>
              </a:xfrm>
              <a:prstGeom prst="roundRect">
                <a:avLst/>
              </a:prstGeom>
              <a:solidFill>
                <a:srgbClr val="03A5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40" name="갈매기형 수장 39"/>
              <p:cNvSpPr/>
              <p:nvPr/>
            </p:nvSpPr>
            <p:spPr>
              <a:xfrm>
                <a:off x="2352781" y="2183448"/>
                <a:ext cx="106045" cy="106045"/>
              </a:xfrm>
              <a:prstGeom prst="chevron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</p:grpSp>
      <p:grpSp>
        <p:nvGrpSpPr>
          <p:cNvPr id="3" name="그룹 2"/>
          <p:cNvGrpSpPr/>
          <p:nvPr/>
        </p:nvGrpSpPr>
        <p:grpSpPr>
          <a:xfrm>
            <a:off x="613030" y="3477757"/>
            <a:ext cx="8063547" cy="1154162"/>
            <a:chOff x="622938" y="3226825"/>
            <a:chExt cx="8063547" cy="1154162"/>
          </a:xfrm>
        </p:grpSpPr>
        <p:sp>
          <p:nvSpPr>
            <p:cNvPr id="26" name="직사각형 25"/>
            <p:cNvSpPr/>
            <p:nvPr/>
          </p:nvSpPr>
          <p:spPr>
            <a:xfrm>
              <a:off x="622938" y="3226825"/>
              <a:ext cx="8063547" cy="11541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   </a:t>
              </a:r>
              <a:r>
                <a:rPr lang="en-US" altLang="ko-KR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‘</a:t>
              </a:r>
              <a:r>
                <a:rPr lang="ko-KR" altLang="en-US" sz="2000" b="1" dirty="0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임야</a:t>
              </a:r>
              <a:r>
                <a:rPr lang="en-US" altLang="ko-KR" sz="20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’</a:t>
              </a:r>
              <a:r>
                <a:rPr lang="ko-KR" altLang="en-US" sz="20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지목을 태양광 융자 대상에서 제외</a:t>
              </a:r>
              <a:endParaRPr lang="ko-KR" altLang="en-US" sz="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fontAlgn="base"/>
              <a:endParaRPr lang="en-US" altLang="ko-KR" sz="7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fontAlgn="base"/>
              <a:r>
                <a:rPr lang="en-US" altLang="ko-KR" sz="10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       </a:t>
              </a:r>
            </a:p>
            <a:p>
              <a:pPr fontAlgn="base"/>
              <a:r>
                <a:rPr lang="en-US" altLang="ko-KR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      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단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, 2019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년도까지 전기사업허가를 받고 융자 요건을 갖춘 자에 한해 금년도 </a:t>
              </a:r>
              <a:endParaRPr lang="en-US" altLang="ko-KR" sz="16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fontAlgn="base"/>
              <a:r>
                <a:rPr lang="ko-KR" altLang="en-US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        까지 융자지원 가능  </a:t>
              </a:r>
            </a:p>
          </p:txBody>
        </p:sp>
        <p:grpSp>
          <p:nvGrpSpPr>
            <p:cNvPr id="27" name="그룹 26"/>
            <p:cNvGrpSpPr/>
            <p:nvPr/>
          </p:nvGrpSpPr>
          <p:grpSpPr>
            <a:xfrm>
              <a:off x="864449" y="3317485"/>
              <a:ext cx="316786" cy="311878"/>
              <a:chOff x="2327839" y="2164080"/>
              <a:chExt cx="155929" cy="144780"/>
            </a:xfrm>
          </p:grpSpPr>
          <p:sp>
            <p:nvSpPr>
              <p:cNvPr id="28" name="모서리가 둥근 직사각형 27"/>
              <p:cNvSpPr/>
              <p:nvPr/>
            </p:nvSpPr>
            <p:spPr>
              <a:xfrm>
                <a:off x="2327839" y="2164080"/>
                <a:ext cx="155929" cy="144780"/>
              </a:xfrm>
              <a:prstGeom prst="roundRect">
                <a:avLst/>
              </a:prstGeom>
              <a:solidFill>
                <a:srgbClr val="03A5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9" name="갈매기형 수장 28"/>
              <p:cNvSpPr/>
              <p:nvPr/>
            </p:nvSpPr>
            <p:spPr>
              <a:xfrm>
                <a:off x="2352781" y="2183448"/>
                <a:ext cx="106045" cy="106045"/>
              </a:xfrm>
              <a:prstGeom prst="chevron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33" name="순서도: 추출 32"/>
            <p:cNvSpPr/>
            <p:nvPr/>
          </p:nvSpPr>
          <p:spPr>
            <a:xfrm rot="5400000">
              <a:off x="919612" y="3921808"/>
              <a:ext cx="235515" cy="186384"/>
            </a:xfrm>
            <a:prstGeom prst="flowChartExtract">
              <a:avLst/>
            </a:prstGeom>
            <a:solidFill>
              <a:srgbClr val="03A5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47" name="순서도: 추출 46"/>
          <p:cNvSpPr/>
          <p:nvPr/>
        </p:nvSpPr>
        <p:spPr>
          <a:xfrm rot="5400000">
            <a:off x="928010" y="3036729"/>
            <a:ext cx="235515" cy="186384"/>
          </a:xfrm>
          <a:prstGeom prst="flowChartExtract">
            <a:avLst/>
          </a:prstGeom>
          <a:solidFill>
            <a:srgbClr val="03A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578151" y="4814499"/>
            <a:ext cx="8063547" cy="1200329"/>
            <a:chOff x="622938" y="3226825"/>
            <a:chExt cx="8063547" cy="1200329"/>
          </a:xfrm>
        </p:grpSpPr>
        <p:sp>
          <p:nvSpPr>
            <p:cNvPr id="54" name="직사각형 53"/>
            <p:cNvSpPr/>
            <p:nvPr/>
          </p:nvSpPr>
          <p:spPr>
            <a:xfrm>
              <a:off x="622938" y="3226825"/>
              <a:ext cx="806354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    </a:t>
              </a:r>
              <a:r>
                <a:rPr lang="en-US" altLang="ko-KR" sz="2000" dirty="0" smtClean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</a:rPr>
                <a:t>‘</a:t>
              </a:r>
              <a:r>
                <a:rPr lang="ko-KR" altLang="en-US" sz="2000" b="1" dirty="0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계통연계비용</a:t>
              </a:r>
              <a:r>
                <a:rPr lang="en-US" altLang="ko-KR" sz="20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’</a:t>
              </a:r>
              <a:r>
                <a:rPr lang="ko-KR" altLang="en-US" sz="20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추천 대상 금액으로 포함</a:t>
              </a:r>
              <a:endParaRPr lang="en-US" altLang="ko-KR" sz="20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fontAlgn="base"/>
              <a:endParaRPr lang="en-US" altLang="ko-KR" sz="10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fontAlgn="base"/>
              <a:r>
                <a:rPr lang="en-US" altLang="ko-KR" sz="10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       </a:t>
              </a:r>
              <a:endParaRPr lang="en-US" altLang="ko-KR" sz="16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fontAlgn="base"/>
              <a:r>
                <a:rPr lang="en-US" altLang="ko-KR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     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부가가치세</a:t>
              </a:r>
              <a:r>
                <a:rPr lang="en-US" altLang="ko-KR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토지구입비용</a:t>
              </a:r>
              <a:r>
                <a:rPr lang="en-US" altLang="ko-KR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각종 </a:t>
              </a:r>
              <a:r>
                <a:rPr lang="ko-KR" altLang="en-US" sz="1600" dirty="0" err="1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인허가비용</a:t>
              </a:r>
              <a:r>
                <a:rPr lang="en-US" altLang="ko-KR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600" dirty="0" err="1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대관비용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보험료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등 설치에 </a:t>
              </a:r>
              <a:endParaRPr lang="en-US" altLang="ko-KR" sz="16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fontAlgn="base"/>
              <a:r>
                <a:rPr lang="en-US" altLang="ko-KR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     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필수적인 </a:t>
              </a:r>
              <a:r>
                <a:rPr lang="ko-KR" altLang="en-US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구축물을 수반하지 않는 건물공사비용</a:t>
              </a:r>
              <a:r>
                <a:rPr lang="en-US" altLang="ko-KR" sz="1600" dirty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HY견고딕" pitchFamily="18" charset="-127"/>
                  <a:ea typeface="HY견고딕" pitchFamily="18" charset="-127"/>
                </a:rPr>
                <a:t>등은 제외</a:t>
              </a:r>
              <a:endParaRPr lang="ko-KR" altLang="en-US" sz="16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55" name="그룹 54"/>
            <p:cNvGrpSpPr/>
            <p:nvPr/>
          </p:nvGrpSpPr>
          <p:grpSpPr>
            <a:xfrm>
              <a:off x="864449" y="3317485"/>
              <a:ext cx="316786" cy="311878"/>
              <a:chOff x="2327839" y="2164080"/>
              <a:chExt cx="155929" cy="144780"/>
            </a:xfrm>
          </p:grpSpPr>
          <p:sp>
            <p:nvSpPr>
              <p:cNvPr id="57" name="모서리가 둥근 직사각형 56"/>
              <p:cNvSpPr/>
              <p:nvPr/>
            </p:nvSpPr>
            <p:spPr>
              <a:xfrm>
                <a:off x="2327839" y="2164080"/>
                <a:ext cx="155929" cy="144780"/>
              </a:xfrm>
              <a:prstGeom prst="roundRect">
                <a:avLst/>
              </a:prstGeom>
              <a:solidFill>
                <a:srgbClr val="03A5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8" name="갈매기형 수장 57"/>
              <p:cNvSpPr/>
              <p:nvPr/>
            </p:nvSpPr>
            <p:spPr>
              <a:xfrm>
                <a:off x="2352781" y="2183448"/>
                <a:ext cx="106045" cy="106045"/>
              </a:xfrm>
              <a:prstGeom prst="chevron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56" name="순서도: 추출 55"/>
            <p:cNvSpPr/>
            <p:nvPr/>
          </p:nvSpPr>
          <p:spPr>
            <a:xfrm rot="5400000">
              <a:off x="919612" y="3921808"/>
              <a:ext cx="235515" cy="186384"/>
            </a:xfrm>
            <a:prstGeom prst="flowChartExtract">
              <a:avLst/>
            </a:prstGeom>
            <a:solidFill>
              <a:srgbClr val="03A5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59" name="슬라이드 번호 개체 틀 1"/>
          <p:cNvSpPr txBox="1">
            <a:spLocks/>
          </p:cNvSpPr>
          <p:nvPr/>
        </p:nvSpPr>
        <p:spPr>
          <a:xfrm>
            <a:off x="6783299" y="634690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4BF73E1-7B57-4847-A607-A2C15AD58BF0}" type="slidenum">
              <a:rPr lang="ko-KR" altLang="en-US" b="1" smtClean="0">
                <a:solidFill>
                  <a:srgbClr val="005BAA"/>
                </a:solidFill>
              </a:rPr>
              <a:pPr/>
              <a:t>5</a:t>
            </a:fld>
            <a:endParaRPr lang="ko-KR" altLang="en-US" b="1" dirty="0">
              <a:solidFill>
                <a:srgbClr val="005B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89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9512" y="827420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① </a:t>
            </a:r>
            <a:r>
              <a:rPr lang="en-US" altLang="ko-KR" b="1" dirty="0" smtClean="0">
                <a:solidFill>
                  <a:srgbClr val="FF0000"/>
                </a:solidFill>
              </a:rPr>
              <a:t>www.knrec.or.kr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348" y="4581128"/>
            <a:ext cx="892899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① 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</a:rPr>
              <a:t>신재생에너지센터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 홈페이지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hlinkClick r:id="rId2"/>
              </a:rPr>
              <a:t>www.knrec.or.kr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에 접속합니다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ko-KR" altLang="en-US" sz="5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② 초기화면 하단의 전자민원을 클릭합니다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accent1">
                    <a:lumMod val="50000"/>
                  </a:schemeClr>
                </a:solidFill>
              </a:rPr>
              <a:t>③ 화면에 보이는 금융지원신청 버튼을 클릭합니다</a:t>
            </a:r>
            <a:r>
              <a:rPr lang="en-US" altLang="ko-KR" sz="1400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ko-KR" altLang="en-US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12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신청방법</a:t>
              </a:r>
              <a:r>
                <a:rPr lang="en-US" altLang="ko-KR" sz="2400" b="1" dirty="0" smtClean="0">
                  <a:latin typeface="+mj-lt"/>
                </a:rPr>
                <a:t>(</a:t>
              </a:r>
              <a:r>
                <a:rPr lang="ko-KR" altLang="en-US" sz="2400" b="1" dirty="0" smtClean="0">
                  <a:latin typeface="+mj-lt"/>
                </a:rPr>
                <a:t>전자민원 시스템 접속</a:t>
              </a:r>
              <a:r>
                <a:rPr lang="en-US" altLang="ko-KR" sz="2400" b="1" dirty="0" smtClean="0">
                  <a:latin typeface="+mj-lt"/>
                </a:rPr>
                <a:t>)</a:t>
              </a:r>
              <a:endParaRPr lang="ko-KR" altLang="en-US" sz="2400" b="1" dirty="0">
                <a:latin typeface="+mj-lt"/>
              </a:endParaRPr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221645912" descr="EMB00002c3c0de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63"/>
          <a:stretch>
            <a:fillRect/>
          </a:stretch>
        </p:blipFill>
        <p:spPr bwMode="auto">
          <a:xfrm>
            <a:off x="4129411" y="1196751"/>
            <a:ext cx="4985318" cy="304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6442050" y="32129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4129412" cy="30467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3608" y="299695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54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_x221644392" descr="EMB00002c3c0d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7740352" cy="350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51009" y="181208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87525" y="252668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4778568"/>
            <a:ext cx="8928992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①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사업자등록번호를 입력하고</a:t>
            </a:r>
            <a:endParaRPr lang="en-US" altLang="ko-KR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ko-KR" altLang="en-US" sz="5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② 로그인 버튼을 누르면</a:t>
            </a:r>
            <a:endParaRPr lang="en-US" altLang="ko-KR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accent1">
                    <a:lumMod val="50000"/>
                  </a:schemeClr>
                </a:solidFill>
              </a:rPr>
              <a:t>③ 인증서 선택 창이 생기고 사업자 공인인증서를 통해 접속합니다</a:t>
            </a:r>
            <a:r>
              <a:rPr lang="en-US" altLang="ko-KR" sz="1400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endParaRPr lang="en-US" altLang="ko-KR" sz="5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altLang="ko-KR" sz="1400" b="1" dirty="0" smtClean="0">
                <a:solidFill>
                  <a:schemeClr val="accent1">
                    <a:lumMod val="50000"/>
                  </a:schemeClr>
                </a:solidFill>
              </a:rPr>
              <a:t>※ </a:t>
            </a:r>
            <a:r>
              <a:rPr lang="ko-KR" altLang="en-US" sz="1400" b="1" dirty="0" smtClean="0">
                <a:solidFill>
                  <a:schemeClr val="accent1">
                    <a:lumMod val="50000"/>
                  </a:schemeClr>
                </a:solidFill>
              </a:rPr>
              <a:t>공인인증서</a:t>
            </a:r>
            <a:r>
              <a:rPr lang="en-US" altLang="ko-KR" sz="1400" b="1" dirty="0" smtClean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accent1">
                    <a:lumMod val="50000"/>
                  </a:schemeClr>
                </a:solidFill>
              </a:rPr>
              <a:t>사업자용 범용 또는 세금계산서 발행용</a:t>
            </a:r>
            <a:r>
              <a:rPr lang="en-US" altLang="ko-KR" sz="1400" b="1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r>
              <a:rPr lang="ko-KR" altLang="en-US" sz="1400" b="1" dirty="0" smtClean="0">
                <a:solidFill>
                  <a:schemeClr val="accent1">
                    <a:lumMod val="50000"/>
                  </a:schemeClr>
                </a:solidFill>
              </a:rPr>
              <a:t>는 은행에서 발급</a:t>
            </a:r>
            <a:endParaRPr lang="ko-KR" altLang="en-US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12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신청방법</a:t>
              </a:r>
              <a:r>
                <a:rPr lang="en-US" altLang="ko-KR" sz="2400" b="1" dirty="0" smtClean="0">
                  <a:latin typeface="+mj-lt"/>
                </a:rPr>
                <a:t>(</a:t>
              </a:r>
              <a:r>
                <a:rPr lang="ko-KR" altLang="en-US" sz="2400" b="1" dirty="0" smtClean="0">
                  <a:latin typeface="+mj-lt"/>
                </a:rPr>
                <a:t>전자민원 시스템 접속</a:t>
              </a:r>
              <a:r>
                <a:rPr lang="en-US" altLang="ko-KR" sz="2400" b="1" dirty="0" smtClean="0">
                  <a:latin typeface="+mj-lt"/>
                </a:rPr>
                <a:t>)</a:t>
              </a:r>
              <a:endParaRPr lang="ko-KR" altLang="en-US" sz="2400" b="1" dirty="0">
                <a:latin typeface="+mj-lt"/>
              </a:endParaRPr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6084168" y="185620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30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2"/>
          <a:srcRect t="13708"/>
          <a:stretch/>
        </p:blipFill>
        <p:spPr>
          <a:xfrm>
            <a:off x="1086383" y="908720"/>
            <a:ext cx="6623520" cy="354022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7504" y="4869160"/>
            <a:ext cx="89289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① 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</a:rPr>
              <a:t>업체명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사업자등록증상의 상호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</a:rPr>
              <a:t>발전소명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발전사업허가증의 상호명</a:t>
            </a:r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② 발전사업자의 휴대폰 번호</a:t>
            </a:r>
            <a:endParaRPr lang="en-US" altLang="ko-KR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③ 대표자 연락처 입력</a:t>
            </a:r>
            <a:endParaRPr lang="en-US" altLang="ko-KR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④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최초 </a:t>
            </a:r>
            <a:r>
              <a:rPr lang="ko-KR" altLang="en-US" sz="1400" b="1" dirty="0">
                <a:solidFill>
                  <a:srgbClr val="FF0000"/>
                </a:solidFill>
              </a:rPr>
              <a:t>공인인증서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로그인 시 </a:t>
            </a:r>
            <a:r>
              <a:rPr lang="ko-KR" altLang="en-US" sz="1400" b="1" dirty="0">
                <a:solidFill>
                  <a:srgbClr val="FF0000"/>
                </a:solidFill>
              </a:rPr>
              <a:t>입력한 사업자번호와 반드시 일치해야 함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    (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다를 경우 추천서 발급 등 향후 진행이 어려울 수 있음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⑤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개인사업자일 경우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생년월일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/>
              <a:t>⑥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사무소소재지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법인사업자일 경우 사업장 소재지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투자소재지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발전소 위치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발전사업허가증 상의 위치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ko-KR" alt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12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</a:t>
              </a:r>
              <a:r>
                <a:rPr lang="ko-KR" altLang="en-US" sz="2400" b="1" dirty="0"/>
                <a:t>신청방법</a:t>
              </a:r>
              <a:r>
                <a:rPr lang="en-US" altLang="ko-KR" sz="2400" b="1" dirty="0" smtClean="0"/>
                <a:t>(</a:t>
              </a:r>
              <a:r>
                <a:rPr lang="ko-KR" altLang="en-US" sz="2400" b="1" dirty="0" smtClean="0"/>
                <a:t>추천신청서 탭</a:t>
              </a:r>
              <a:r>
                <a:rPr lang="en-US" altLang="ko-KR" sz="2400" b="1" dirty="0" smtClean="0"/>
                <a:t>)</a:t>
              </a:r>
              <a:endParaRPr lang="ko-KR" altLang="en-US" sz="2400" b="1" dirty="0"/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93963" y="1767353"/>
            <a:ext cx="2602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①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93963" y="1998931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②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9673" y="1978245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⑤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49268" y="2020848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③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9673" y="1829387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④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237705" y="1875886"/>
            <a:ext cx="773413" cy="1800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6237705" y="2052985"/>
            <a:ext cx="773413" cy="1800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782738" y="1893446"/>
            <a:ext cx="3465530" cy="1674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787501" y="2084609"/>
            <a:ext cx="1362646" cy="1494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785169" y="2287264"/>
            <a:ext cx="5225949" cy="70968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329126" y="2086404"/>
            <a:ext cx="781588" cy="1800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1493963" y="2507510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⑥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21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/>
          <a:srcRect t="13708"/>
          <a:stretch/>
        </p:blipFill>
        <p:spPr>
          <a:xfrm>
            <a:off x="27157" y="852300"/>
            <a:ext cx="9036496" cy="407002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7504" y="5273332"/>
            <a:ext cx="892899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⑥ 사업자등록증 상의 내용 기입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⑦ 사업장 정보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기입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개인사업자는 중소기업에 체크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),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신규업체는 매출액 공란처리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녹색인증은 해당 시 체크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⑧ 신규업체일 경우 공란처리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⑨ 금융지원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신청 관련 연락을 받을 담당자 정보 입력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6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담당자명은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8</a:t>
            </a:r>
            <a:r>
              <a:rPr lang="ko-KR" altLang="en-US" sz="16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자리 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이내로 작성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12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</a:t>
              </a:r>
              <a:r>
                <a:rPr lang="ko-KR" altLang="en-US" sz="2400" b="1" dirty="0"/>
                <a:t>신청방법</a:t>
              </a:r>
              <a:r>
                <a:rPr lang="en-US" altLang="ko-KR" sz="2400" b="1" dirty="0" smtClean="0"/>
                <a:t>(</a:t>
              </a:r>
              <a:r>
                <a:rPr lang="ko-KR" altLang="en-US" sz="2400" b="1" dirty="0" smtClean="0"/>
                <a:t>추천신청서 탭</a:t>
              </a:r>
              <a:r>
                <a:rPr lang="en-US" altLang="ko-KR" sz="2400" b="1" dirty="0" smtClean="0"/>
                <a:t>)</a:t>
              </a:r>
              <a:endParaRPr lang="ko-KR" altLang="en-US" sz="2400" b="1" dirty="0"/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  <p:sp>
        <p:nvSpPr>
          <p:cNvPr id="18" name="TextBox 17"/>
          <p:cNvSpPr txBox="1"/>
          <p:nvPr/>
        </p:nvSpPr>
        <p:spPr>
          <a:xfrm>
            <a:off x="768572" y="3159638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⑥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87824" y="2924944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⑦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025300" y="3159638"/>
            <a:ext cx="2058614" cy="9037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096910" y="3159637"/>
            <a:ext cx="4931474" cy="89162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1025300" y="4116551"/>
            <a:ext cx="3042643" cy="39569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755576" y="4016097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⑧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025300" y="4565411"/>
            <a:ext cx="8011196" cy="35691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755576" y="4592161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⑨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27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65783"/>
            <a:ext cx="9144000" cy="36233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7504" y="4581128"/>
            <a:ext cx="89289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</a:rPr>
              <a:t>① 예시를 참고하여 해당내용을 입력하고</a:t>
            </a:r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</a:rPr>
              <a:t>에너지원은 태양광 선택</a:t>
            </a:r>
            <a:endParaRPr lang="en-US" altLang="ko-KR" sz="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</a:rPr>
              <a:t>② 총 사업기간은 제출하시는 시공업체 계약서 상의 사업기간과 같도록 입력합니다</a:t>
            </a:r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.(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당해연도</a:t>
            </a:r>
            <a:r>
              <a:rPr lang="ko-KR" altLang="en-US" sz="1200" b="1" dirty="0">
                <a:solidFill>
                  <a:srgbClr val="FF0000"/>
                </a:solidFill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안으로 작성</a:t>
            </a:r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r>
              <a:rPr lang="en-US" altLang="ko-KR" sz="1200" b="1" dirty="0" smtClean="0">
                <a:solidFill>
                  <a:srgbClr val="FF0000"/>
                </a:solidFill>
              </a:rPr>
              <a:t> *22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년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1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1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일부터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22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년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12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월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31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일 내에서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작성해야함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</a:t>
            </a:r>
            <a:endParaRPr lang="en-US" altLang="ko-KR" sz="1200" b="1" dirty="0" smtClean="0">
              <a:solidFill>
                <a:srgbClr val="FF0000"/>
              </a:solidFill>
            </a:endParaRPr>
          </a:p>
          <a:p>
            <a:endParaRPr lang="en-US" altLang="ko-KR" sz="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</a:rPr>
              <a:t>③ 총 사업비는 계약서와 시설명세서에 나온 공사금액</a:t>
            </a:r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VAT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제외</a:t>
            </a:r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</a:rPr>
              <a:t>을 입력하십시오</a:t>
            </a:r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  <a:p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</a:rPr>
              <a:t>    대출신청금액은 총 사업비의 </a:t>
            </a:r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90%, 70% </a:t>
            </a:r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</a:rPr>
              <a:t>또는 지원받길 희망하는 금액</a:t>
            </a:r>
            <a:endParaRPr lang="en-US" altLang="ko-KR" sz="1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altLang="ko-KR" sz="1200" b="1" dirty="0">
                <a:solidFill>
                  <a:srgbClr val="FF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*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중소기업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90%,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중견기업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70%</a:t>
            </a:r>
            <a:endParaRPr lang="en-US" altLang="ko-KR" sz="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</a:rPr>
              <a:t>④ 설치용량과 단위를 입력합니다</a:t>
            </a:r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</a:rPr>
              <a:t>⑤ </a:t>
            </a:r>
            <a:r>
              <a:rPr lang="ko-KR" altLang="en-US" sz="1200" b="1" dirty="0">
                <a:solidFill>
                  <a:schemeClr val="tx2">
                    <a:lumMod val="75000"/>
                  </a:schemeClr>
                </a:solidFill>
              </a:rPr>
              <a:t>취급은행이 지역농협인 경우는 농협중앙회를 선택한 후 </a:t>
            </a:r>
            <a:r>
              <a:rPr lang="en-US" altLang="ko-KR" sz="1200" b="1" dirty="0">
                <a:solidFill>
                  <a:schemeClr val="tx2">
                    <a:lumMod val="75000"/>
                  </a:schemeClr>
                </a:solidFill>
              </a:rPr>
              <a:t>“(</a:t>
            </a:r>
            <a:r>
              <a:rPr lang="ko-KR" altLang="en-US" sz="1200" b="1" dirty="0">
                <a:solidFill>
                  <a:schemeClr val="tx2">
                    <a:lumMod val="75000"/>
                  </a:schemeClr>
                </a:solidFill>
              </a:rPr>
              <a:t>단위농협</a:t>
            </a:r>
            <a:r>
              <a:rPr lang="en-US" altLang="ko-KR" sz="1200" b="1" dirty="0">
                <a:solidFill>
                  <a:schemeClr val="tx2">
                    <a:lumMod val="75000"/>
                  </a:schemeClr>
                </a:solidFill>
              </a:rPr>
              <a:t>)OOO</a:t>
            </a:r>
            <a:r>
              <a:rPr lang="ko-KR" altLang="en-US" sz="1200" b="1" dirty="0">
                <a:solidFill>
                  <a:schemeClr val="tx2">
                    <a:lumMod val="75000"/>
                  </a:schemeClr>
                </a:solidFill>
              </a:rPr>
              <a:t>지점</a:t>
            </a:r>
            <a:r>
              <a:rPr lang="en-US" altLang="ko-KR" sz="1200" b="1" dirty="0">
                <a:solidFill>
                  <a:schemeClr val="tx2">
                    <a:lumMod val="75000"/>
                  </a:schemeClr>
                </a:solidFill>
              </a:rPr>
              <a:t>”</a:t>
            </a:r>
            <a:r>
              <a:rPr lang="ko-KR" altLang="en-US" sz="1200" b="1" dirty="0">
                <a:solidFill>
                  <a:schemeClr val="tx2">
                    <a:lumMod val="75000"/>
                  </a:schemeClr>
                </a:solidFill>
              </a:rPr>
              <a:t>의</a:t>
            </a:r>
            <a:r>
              <a:rPr lang="en-US" altLang="ko-KR" sz="1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200" b="1" dirty="0">
                <a:solidFill>
                  <a:schemeClr val="tx2">
                    <a:lumMod val="75000"/>
                  </a:schemeClr>
                </a:solidFill>
              </a:rPr>
              <a:t>형식으로 입력합니다</a:t>
            </a:r>
            <a:r>
              <a:rPr lang="en-US" altLang="ko-KR" sz="1200" b="1" dirty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n-US" altLang="ko-KR" sz="1200" b="1" dirty="0">
              <a:solidFill>
                <a:srgbClr val="FF0000"/>
              </a:solidFill>
            </a:endParaRPr>
          </a:p>
          <a:p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⑥ </a:t>
            </a:r>
            <a:r>
              <a:rPr lang="ko-KR" altLang="en-US" sz="1200" b="1" dirty="0">
                <a:solidFill>
                  <a:schemeClr val="tx2">
                    <a:lumMod val="75000"/>
                  </a:schemeClr>
                </a:solidFill>
              </a:rPr>
              <a:t>저장 버튼을 누르고 시설투자계획서 탭으로 이동합니다</a:t>
            </a:r>
            <a:r>
              <a:rPr lang="en-US" altLang="ko-KR" sz="12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ko-KR" alt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13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</a:t>
              </a:r>
              <a:r>
                <a:rPr lang="ko-KR" altLang="en-US" sz="2400" b="1" dirty="0"/>
                <a:t>신청방법</a:t>
              </a:r>
              <a:r>
                <a:rPr lang="en-US" altLang="ko-KR" sz="2400" b="1" dirty="0"/>
                <a:t>(</a:t>
              </a:r>
              <a:r>
                <a:rPr lang="ko-KR" altLang="en-US" sz="2400" b="1" dirty="0"/>
                <a:t>추천신청서 탭</a:t>
              </a:r>
              <a:r>
                <a:rPr lang="en-US" altLang="ko-KR" sz="2400" b="1" dirty="0"/>
                <a:t>)</a:t>
              </a:r>
              <a:endParaRPr lang="ko-KR" altLang="en-US" sz="2400" b="1" dirty="0"/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6" name="그림 1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251520" y="77398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24499" y="236499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00962" y="1737191"/>
            <a:ext cx="41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④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91372" y="290264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63888" y="348557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⑤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39552" y="1143315"/>
            <a:ext cx="8496944" cy="32326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39552" y="2492896"/>
            <a:ext cx="20162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539552" y="2791516"/>
            <a:ext cx="2914974" cy="71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960774" y="3493494"/>
            <a:ext cx="2016224" cy="8561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4175956" y="4399644"/>
            <a:ext cx="504056" cy="2081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4018443" y="1751792"/>
            <a:ext cx="3649901" cy="3344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3754814" y="431903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⑥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12317" y="1215480"/>
            <a:ext cx="864096" cy="128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1960" y="4437112"/>
            <a:ext cx="419100" cy="17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60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1" y="1059636"/>
            <a:ext cx="9144000" cy="3593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27984" y="21235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40677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4773052"/>
            <a:ext cx="8928992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① 시설투자 목적과 시설의 주요 특징을 입력합니다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② 저장 버튼을 누르고 시설투자기대효과 탭으로 이동합니다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ko-KR" alt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9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</a:t>
              </a:r>
              <a:r>
                <a:rPr lang="ko-KR" altLang="en-US" sz="2400" b="1" dirty="0"/>
                <a:t>신청방법</a:t>
              </a:r>
              <a:r>
                <a:rPr lang="en-US" altLang="ko-KR" sz="2400" b="1" dirty="0"/>
                <a:t>(</a:t>
              </a:r>
              <a:r>
                <a:rPr lang="ko-KR" altLang="en-US" sz="2400" b="1" dirty="0"/>
                <a:t>시설투자계획서 탭</a:t>
              </a:r>
              <a:r>
                <a:rPr lang="en-US" altLang="ko-KR" sz="2400" b="1" dirty="0"/>
                <a:t>)</a:t>
              </a:r>
              <a:endParaRPr lang="ko-KR" altLang="en-US" sz="2400" b="1" dirty="0"/>
            </a:p>
          </p:txBody>
        </p:sp>
        <p:grpSp>
          <p:nvGrpSpPr>
            <p:cNvPr id="11" name="그룹 10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2" name="그림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3" name="그림 1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  <p:sp>
        <p:nvSpPr>
          <p:cNvPr id="2" name="직사각형 1"/>
          <p:cNvSpPr/>
          <p:nvPr/>
        </p:nvSpPr>
        <p:spPr>
          <a:xfrm>
            <a:off x="464408" y="2609756"/>
            <a:ext cx="374755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ex)</a:t>
            </a:r>
          </a:p>
          <a:p>
            <a:pPr fontAlgn="base"/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재생에너지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3020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정책에 따라 태양광 보급촉진하고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농가소득 증대 등을 위해 시설투자</a:t>
            </a:r>
            <a:endParaRPr lang="en-US" altLang="ko-KR" sz="9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64408" y="3429000"/>
            <a:ext cx="4572000" cy="5078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ex)</a:t>
            </a:r>
          </a:p>
          <a:p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1.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사 업 명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: 2.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사업주체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:3.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사업내용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: 4. </a:t>
            </a:r>
            <a:r>
              <a:rPr lang="ko-KR" altLang="en-US" sz="900" dirty="0" err="1">
                <a:solidFill>
                  <a:schemeClr val="bg1">
                    <a:lumMod val="85000"/>
                  </a:schemeClr>
                </a:solidFill>
              </a:rPr>
              <a:t>부지위치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: 5.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설비용량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: </a:t>
            </a:r>
          </a:p>
          <a:p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6.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태양광모듈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: 7.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인버터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: 8. </a:t>
            </a:r>
            <a:r>
              <a:rPr lang="ko-KR" altLang="en-US" sz="900" dirty="0" err="1">
                <a:solidFill>
                  <a:schemeClr val="bg1">
                    <a:lumMod val="85000"/>
                  </a:schemeClr>
                </a:solidFill>
              </a:rPr>
              <a:t>총투자비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: 9.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재원조달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: </a:t>
            </a:r>
            <a:endParaRPr lang="ko-KR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71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4"/>
          <a:stretch/>
        </p:blipFill>
        <p:spPr>
          <a:xfrm>
            <a:off x="105434" y="764705"/>
            <a:ext cx="8859054" cy="479317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236296" y="112474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3648" y="262762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8024" y="52292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④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5589240"/>
            <a:ext cx="8928992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① 연간 에너지 생산량과 예상 생산금액을 입력합니다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② 예상 생산금액을 입력합니다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③ 예상 생산금액의 산출근거를 입력합니다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④ 저장 버튼을 누르고 시설투자내용 탭으로 이동합니다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ko-KR" altLang="en-US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ko-KR" alt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39752" y="436510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13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</a:t>
              </a:r>
              <a:r>
                <a:rPr lang="ko-KR" altLang="en-US" sz="2400" b="1" dirty="0"/>
                <a:t>신청방법</a:t>
              </a:r>
              <a:r>
                <a:rPr lang="en-US" altLang="ko-KR" sz="2400" b="1" dirty="0"/>
                <a:t>(</a:t>
              </a:r>
              <a:r>
                <a:rPr lang="ko-KR" altLang="en-US" sz="2400" b="1" dirty="0" smtClean="0"/>
                <a:t>시설투자기대효과 </a:t>
              </a:r>
              <a:r>
                <a:rPr lang="ko-KR" altLang="en-US" sz="2400" b="1" dirty="0"/>
                <a:t>탭</a:t>
              </a:r>
              <a:r>
                <a:rPr lang="en-US" altLang="ko-KR" sz="2400" b="1" dirty="0"/>
                <a:t>)</a:t>
              </a:r>
              <a:endParaRPr lang="ko-KR" altLang="en-US" sz="2400" b="1" dirty="0"/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6" name="그림 15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  <p:sp>
        <p:nvSpPr>
          <p:cNvPr id="2" name="직사각형 1"/>
          <p:cNvSpPr/>
          <p:nvPr/>
        </p:nvSpPr>
        <p:spPr>
          <a:xfrm>
            <a:off x="755576" y="3224009"/>
            <a:ext cx="5904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*</a:t>
            </a:r>
            <a:r>
              <a:rPr lang="ko-KR" altLang="en-US" sz="900" dirty="0" err="1">
                <a:solidFill>
                  <a:schemeClr val="bg1">
                    <a:lumMod val="85000"/>
                  </a:schemeClr>
                </a:solidFill>
              </a:rPr>
              <a:t>부대효과는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 필수 </a:t>
            </a:r>
            <a:r>
              <a:rPr lang="ko-KR" altLang="en-US" sz="900" dirty="0" err="1">
                <a:solidFill>
                  <a:schemeClr val="bg1">
                    <a:lumMod val="85000"/>
                  </a:schemeClr>
                </a:solidFill>
              </a:rPr>
              <a:t>입력사항이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 아니며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해당하는 경우 작성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(</a:t>
            </a:r>
            <a:r>
              <a:rPr lang="ko-KR" altLang="en-US" sz="900" dirty="0" err="1" smtClean="0">
                <a:solidFill>
                  <a:schemeClr val="bg1">
                    <a:lumMod val="85000"/>
                  </a:schemeClr>
                </a:solidFill>
              </a:rPr>
              <a:t>농촌태양광</a:t>
            </a:r>
            <a:r>
              <a:rPr lang="en-US" altLang="ko-KR" sz="900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ko-KR" altLang="en-US" sz="900" dirty="0" smtClean="0">
                <a:solidFill>
                  <a:schemeClr val="bg1">
                    <a:lumMod val="85000"/>
                  </a:schemeClr>
                </a:solidFill>
              </a:rPr>
              <a:t>산업단지태양광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작성 불필요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)</a:t>
            </a:r>
          </a:p>
          <a:p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*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별도 수익 발생시 작성</a:t>
            </a:r>
            <a:endParaRPr lang="en-US" altLang="ko-KR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66428" y="4800095"/>
            <a:ext cx="2088232" cy="1325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9706" y="483713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ex)</a:t>
            </a:r>
            <a:r>
              <a:rPr lang="ko-KR" altLang="en-US" sz="900" dirty="0" err="1">
                <a:solidFill>
                  <a:schemeClr val="bg1">
                    <a:lumMod val="85000"/>
                  </a:schemeClr>
                </a:solidFill>
              </a:rPr>
              <a:t>예상발전량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=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용량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(kW) * 3.6h(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일평균발전시간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 * 365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일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= </a:t>
            </a:r>
          </a:p>
          <a:p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  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예상수익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= </a:t>
            </a:r>
            <a:r>
              <a:rPr lang="ko-KR" altLang="en-US" sz="900" dirty="0" err="1">
                <a:solidFill>
                  <a:schemeClr val="bg1">
                    <a:lumMod val="85000"/>
                  </a:schemeClr>
                </a:solidFill>
              </a:rPr>
              <a:t>예상발전량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* </a:t>
            </a:r>
            <a:r>
              <a:rPr lang="ko-KR" altLang="en-US" sz="900" dirty="0" err="1">
                <a:solidFill>
                  <a:schemeClr val="bg1">
                    <a:lumMod val="85000"/>
                  </a:schemeClr>
                </a:solidFill>
              </a:rPr>
              <a:t>전력판매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 단가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(SMP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기준가격 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+ REC * </a:t>
            </a:r>
            <a:r>
              <a:rPr lang="ko-KR" altLang="en-US" sz="900" dirty="0">
                <a:solidFill>
                  <a:schemeClr val="bg1">
                    <a:lumMod val="85000"/>
                  </a:schemeClr>
                </a:solidFill>
              </a:rPr>
              <a:t>가중치</a:t>
            </a:r>
            <a:r>
              <a:rPr lang="en-US" altLang="ko-KR" sz="900" dirty="0">
                <a:solidFill>
                  <a:schemeClr val="bg1">
                    <a:lumMod val="85000"/>
                  </a:schemeClr>
                </a:solidFill>
              </a:rPr>
              <a:t>) =</a:t>
            </a:r>
          </a:p>
        </p:txBody>
      </p:sp>
    </p:spTree>
    <p:extLst>
      <p:ext uri="{BB962C8B-B14F-4D97-AF65-F5344CB8AC3E}">
        <p14:creationId xmlns:p14="http://schemas.microsoft.com/office/powerpoint/2010/main" val="209082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1753"/>
            <a:ext cx="9144000" cy="3241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84368" y="29783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88024" y="314096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4437112"/>
            <a:ext cx="89289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① 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</a:rPr>
              <a:t>주설비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 입력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</a:rPr>
              <a:t>부설비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 입력 버튼을 눌러서</a:t>
            </a:r>
            <a:endParaRPr lang="en-US" altLang="ko-KR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② 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</a:rPr>
              <a:t>주설비와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</a:rPr>
              <a:t>부설비의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</a:rPr>
              <a:t>시설명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용량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단위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용도와 기능을 입력한 뒤 시공업체 탭으로 이동합니다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ko-KR" alt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9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</a:t>
              </a:r>
              <a:r>
                <a:rPr lang="ko-KR" altLang="en-US" sz="2400" b="1" dirty="0"/>
                <a:t>신청방법</a:t>
              </a:r>
              <a:r>
                <a:rPr lang="en-US" altLang="ko-KR" sz="2400" b="1" dirty="0"/>
                <a:t>(</a:t>
              </a:r>
              <a:r>
                <a:rPr lang="ko-KR" altLang="en-US" sz="2400" b="1" dirty="0" smtClean="0"/>
                <a:t>시설투자내용 </a:t>
              </a:r>
              <a:r>
                <a:rPr lang="ko-KR" altLang="en-US" sz="2400" b="1" dirty="0"/>
                <a:t>탭</a:t>
              </a:r>
              <a:r>
                <a:rPr lang="en-US" altLang="ko-KR" sz="2400" b="1" dirty="0"/>
                <a:t>)</a:t>
              </a:r>
              <a:endParaRPr lang="ko-KR" altLang="en-US" sz="2400" b="1" dirty="0"/>
            </a:p>
          </p:txBody>
        </p:sp>
        <p:grpSp>
          <p:nvGrpSpPr>
            <p:cNvPr id="11" name="그룹 10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2" name="그림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3" name="그림 1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13395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144000" cy="41651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44208" y="20608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76056" y="478786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3912" y="5349116"/>
            <a:ext cx="89289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① 시공업체 정보를 입력합니다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② 저장 버튼을 누르고 신청시설명세 탭으로 이동합니다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ko-KR" alt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11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 신청방법</a:t>
              </a:r>
              <a:r>
                <a:rPr lang="en-US" altLang="ko-KR" sz="2400" b="1" dirty="0"/>
                <a:t>(</a:t>
              </a:r>
              <a:r>
                <a:rPr lang="ko-KR" altLang="en-US" sz="2400" b="1" dirty="0" smtClean="0"/>
                <a:t>시공업체 </a:t>
              </a:r>
              <a:r>
                <a:rPr lang="ko-KR" altLang="en-US" sz="2400" b="1" dirty="0"/>
                <a:t>탭</a:t>
              </a:r>
              <a:r>
                <a:rPr lang="en-US" altLang="ko-KR" sz="2400" b="1" dirty="0"/>
                <a:t>)</a:t>
              </a:r>
              <a:endParaRPr lang="ko-KR" altLang="en-US" sz="2400" b="1" dirty="0"/>
            </a:p>
          </p:txBody>
        </p:sp>
        <p:grpSp>
          <p:nvGrpSpPr>
            <p:cNvPr id="12" name="그룹 11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3" name="그림 1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63942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7268"/>
            <a:ext cx="9144000" cy="42639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7584" y="22048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35449" y="292494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3968" y="500388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④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5373216"/>
            <a:ext cx="8928992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① 재료비를 클릭하여 </a:t>
            </a:r>
            <a:endParaRPr lang="en-US" altLang="ko-KR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② 해당 내용을 그림과 같이 입력한 후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모듈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인버터 등과 같이 세부항목 입력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r>
              <a:rPr lang="en-US" altLang="ko-KR" sz="11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*</a:t>
            </a:r>
            <a:r>
              <a:rPr lang="ko-KR" altLang="en-US" sz="11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설치비와 </a:t>
            </a:r>
            <a:r>
              <a:rPr lang="ko-KR" altLang="en-US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무관한 부가가치세</a:t>
            </a:r>
            <a:r>
              <a:rPr lang="en-US" altLang="ko-KR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토지구입비용</a:t>
            </a:r>
            <a:r>
              <a:rPr lang="en-US" altLang="ko-KR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각 종 </a:t>
            </a:r>
            <a:r>
              <a:rPr lang="ko-KR" altLang="en-US" sz="1100" dirty="0" err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인허가비용</a:t>
            </a:r>
            <a:r>
              <a:rPr lang="en-US" altLang="ko-KR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100" dirty="0" err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대관비용</a:t>
            </a:r>
            <a:r>
              <a:rPr lang="en-US" altLang="ko-KR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계통연계비용</a:t>
            </a:r>
            <a:r>
              <a:rPr lang="en-US" altLang="ko-KR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등 설치에 필수적인 구축물을 수반하지 않는 건물공사비용</a:t>
            </a:r>
            <a:r>
              <a:rPr lang="en-US" altLang="ko-KR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1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등은 제외되어야 </a:t>
            </a:r>
            <a:r>
              <a:rPr lang="ko-KR" altLang="en-US" sz="11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함</a:t>
            </a:r>
            <a:endParaRPr lang="en-US" altLang="ko-KR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③ 저장 버튼을 누릅니다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④ </a:t>
            </a:r>
            <a:r>
              <a:rPr lang="ko-KR" altLang="en-US" sz="1400" b="1" dirty="0" err="1" smtClean="0">
                <a:solidFill>
                  <a:schemeClr val="tx2">
                    <a:lumMod val="75000"/>
                  </a:schemeClr>
                </a:solidFill>
              </a:rPr>
              <a:t>신청시설명세내역탭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 아래의 저장 버튼을 누르고 첨부서류 탭으로 이동합니다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ko-KR" alt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95936" y="33477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13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</a:t>
              </a:r>
              <a:r>
                <a:rPr lang="ko-KR" altLang="en-US" sz="2400" b="1" dirty="0"/>
                <a:t>신청방법</a:t>
              </a:r>
              <a:r>
                <a:rPr lang="en-US" altLang="ko-KR" sz="2400" b="1" dirty="0" smtClean="0"/>
                <a:t>(</a:t>
              </a:r>
              <a:r>
                <a:rPr lang="ko-KR" altLang="en-US" sz="2400" b="1" dirty="0" smtClean="0"/>
                <a:t>신청시설명세 </a:t>
              </a:r>
              <a:r>
                <a:rPr lang="ko-KR" altLang="en-US" sz="2400" b="1" dirty="0"/>
                <a:t>탭</a:t>
              </a:r>
              <a:r>
                <a:rPr lang="en-US" altLang="ko-KR" sz="2400" b="1" dirty="0" smtClean="0"/>
                <a:t>)</a:t>
              </a:r>
              <a:endParaRPr lang="ko-KR" altLang="en-US" sz="2400" b="1" dirty="0"/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6" name="그림 15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  <p:sp>
        <p:nvSpPr>
          <p:cNvPr id="5" name="직사각형 4"/>
          <p:cNvSpPr/>
          <p:nvPr/>
        </p:nvSpPr>
        <p:spPr>
          <a:xfrm>
            <a:off x="3203848" y="3028309"/>
            <a:ext cx="3989350" cy="2197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3275856" y="3109610"/>
            <a:ext cx="720080" cy="5962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110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59632" y="235267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5632792"/>
            <a:ext cx="89289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① 첨부서류 탭에서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첨부 버튼을 눌러 해당 파일을 첨부합니다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.(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제출 서류는 슬라이드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페이지 참조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r>
              <a:rPr lang="en-US" altLang="ko-KR" sz="1100" b="1" dirty="0" smtClean="0">
                <a:solidFill>
                  <a:srgbClr val="FF0000"/>
                </a:solidFill>
              </a:rPr>
              <a:t>*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각종 서류의 주민등록번호 뒷자리 등 개인정보는 마킹처리해야함 </a:t>
            </a:r>
            <a:endParaRPr lang="en-US" altLang="ko-KR" sz="1100" b="1" dirty="0">
              <a:solidFill>
                <a:srgbClr val="FF0000"/>
              </a:solidFill>
            </a:endParaRPr>
          </a:p>
          <a:p>
            <a:endParaRPr lang="en-US" altLang="ko-KR" sz="5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②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유의사항동의서를 클릭하여 확인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</a:rPr>
              <a:t>저장 후 신청서를 제출합니다</a:t>
            </a:r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0"/>
            <a:ext cx="9036496" cy="692696"/>
            <a:chOff x="0" y="0"/>
            <a:chExt cx="9036496" cy="692696"/>
          </a:xfrm>
        </p:grpSpPr>
        <p:sp>
          <p:nvSpPr>
            <p:cNvPr id="15" name="평행 사변형 10"/>
            <p:cNvSpPr/>
            <p:nvPr/>
          </p:nvSpPr>
          <p:spPr>
            <a:xfrm>
              <a:off x="0" y="0"/>
              <a:ext cx="6913901" cy="692696"/>
            </a:xfrm>
            <a:custGeom>
              <a:avLst/>
              <a:gdLst>
                <a:gd name="connsiteX0" fmla="*/ 0 w 6912768"/>
                <a:gd name="connsiteY0" fmla="*/ 720080 h 720080"/>
                <a:gd name="connsiteX1" fmla="*/ 283539 w 6912768"/>
                <a:gd name="connsiteY1" fmla="*/ 0 h 720080"/>
                <a:gd name="connsiteX2" fmla="*/ 6912768 w 6912768"/>
                <a:gd name="connsiteY2" fmla="*/ 0 h 720080"/>
                <a:gd name="connsiteX3" fmla="*/ 6629229 w 6912768"/>
                <a:gd name="connsiteY3" fmla="*/ 720080 h 720080"/>
                <a:gd name="connsiteX4" fmla="*/ 0 w 6912768"/>
                <a:gd name="connsiteY4" fmla="*/ 720080 h 720080"/>
                <a:gd name="connsiteX0" fmla="*/ 1133 w 6913901"/>
                <a:gd name="connsiteY0" fmla="*/ 720080 h 720080"/>
                <a:gd name="connsiteX1" fmla="*/ 0 w 6913901"/>
                <a:gd name="connsiteY1" fmla="*/ 0 h 720080"/>
                <a:gd name="connsiteX2" fmla="*/ 6913901 w 6913901"/>
                <a:gd name="connsiteY2" fmla="*/ 0 h 720080"/>
                <a:gd name="connsiteX3" fmla="*/ 6630362 w 6913901"/>
                <a:gd name="connsiteY3" fmla="*/ 720080 h 720080"/>
                <a:gd name="connsiteX4" fmla="*/ 1133 w 6913901"/>
                <a:gd name="connsiteY4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3901" h="720080">
                  <a:moveTo>
                    <a:pt x="1133" y="720080"/>
                  </a:moveTo>
                  <a:cubicBezTo>
                    <a:pt x="755" y="480053"/>
                    <a:pt x="378" y="240027"/>
                    <a:pt x="0" y="0"/>
                  </a:cubicBezTo>
                  <a:lnTo>
                    <a:pt x="6913901" y="0"/>
                  </a:lnTo>
                  <a:lnTo>
                    <a:pt x="6630362" y="720080"/>
                  </a:lnTo>
                  <a:lnTo>
                    <a:pt x="1133" y="720080"/>
                  </a:lnTo>
                  <a:close/>
                </a:path>
              </a:pathLst>
            </a:custGeom>
            <a:solidFill>
              <a:srgbClr val="074B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latin typeface="+mj-lt"/>
                </a:rPr>
                <a:t> </a:t>
              </a:r>
              <a:r>
                <a:rPr lang="ko-KR" altLang="en-US" sz="2400" b="1" dirty="0"/>
                <a:t>신청방법</a:t>
              </a:r>
              <a:r>
                <a:rPr lang="en-US" altLang="ko-KR" sz="2400" b="1" dirty="0" smtClean="0"/>
                <a:t>(</a:t>
              </a:r>
              <a:r>
                <a:rPr lang="ko-KR" altLang="en-US" sz="2400" b="1" dirty="0" smtClean="0"/>
                <a:t>첨부서류 탭</a:t>
              </a:r>
              <a:r>
                <a:rPr lang="en-US" altLang="ko-KR" sz="2400" b="1" dirty="0" smtClean="0"/>
                <a:t>)</a:t>
              </a:r>
              <a:endParaRPr lang="ko-KR" altLang="en-US" sz="2400" b="1" dirty="0"/>
            </a:p>
          </p:txBody>
        </p:sp>
        <p:grpSp>
          <p:nvGrpSpPr>
            <p:cNvPr id="16" name="그룹 15"/>
            <p:cNvGrpSpPr/>
            <p:nvPr/>
          </p:nvGrpSpPr>
          <p:grpSpPr>
            <a:xfrm>
              <a:off x="6902765" y="173086"/>
              <a:ext cx="2133731" cy="519610"/>
              <a:chOff x="6368709" y="836712"/>
              <a:chExt cx="2133731" cy="519610"/>
            </a:xfrm>
          </p:grpSpPr>
          <p:pic>
            <p:nvPicPr>
              <p:cNvPr id="17" name="그림 1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68709" y="836712"/>
                <a:ext cx="564148" cy="519610"/>
              </a:xfrm>
              <a:prstGeom prst="rect">
                <a:avLst/>
              </a:prstGeom>
            </p:spPr>
          </p:pic>
          <p:pic>
            <p:nvPicPr>
              <p:cNvPr id="18" name="그림 1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8264" y="836712"/>
                <a:ext cx="1584176" cy="519610"/>
              </a:xfrm>
              <a:prstGeom prst="rect">
                <a:avLst/>
              </a:prstGeom>
            </p:spPr>
          </p:pic>
        </p:grpSp>
      </p:grpSp>
      <p:sp>
        <p:nvSpPr>
          <p:cNvPr id="2" name="직사각형 1"/>
          <p:cNvSpPr/>
          <p:nvPr/>
        </p:nvSpPr>
        <p:spPr>
          <a:xfrm>
            <a:off x="416965" y="2322686"/>
            <a:ext cx="338611" cy="170209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43734" y="3140968"/>
            <a:ext cx="1103930" cy="159138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8" y="778989"/>
            <a:ext cx="9029848" cy="337009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5"/>
          <a:srcRect t="38055"/>
          <a:stretch/>
        </p:blipFill>
        <p:spPr>
          <a:xfrm>
            <a:off x="6649" y="3265305"/>
            <a:ext cx="9029848" cy="238688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5467" y="511106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5188875"/>
            <a:ext cx="2016224" cy="32835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845840" y="744358"/>
            <a:ext cx="8190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*</a:t>
            </a:r>
            <a:r>
              <a:rPr lang="ko-KR" altLang="en-US" b="1" dirty="0">
                <a:solidFill>
                  <a:srgbClr val="FF0000"/>
                </a:solidFill>
              </a:rPr>
              <a:t>각종 서류의 주민등록번호 뒷자리 등 개인정보는 마킹처리해야함 </a:t>
            </a:r>
            <a:endParaRPr lang="en-US" altLang="ko-K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80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1345</TotalTime>
  <Words>1847</Words>
  <Application>Microsoft Office PowerPoint</Application>
  <PresentationFormat>화면 슬라이드 쇼(4:3)</PresentationFormat>
  <Paragraphs>420</Paragraphs>
  <Slides>16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1" baseType="lpstr">
      <vt:lpstr>HY견고딕</vt:lpstr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곽지훈</dc:creator>
  <cp:lastModifiedBy>강병주</cp:lastModifiedBy>
  <cp:revision>95</cp:revision>
  <cp:lastPrinted>2018-01-26T04:45:43Z</cp:lastPrinted>
  <dcterms:created xsi:type="dcterms:W3CDTF">2017-06-29T08:42:24Z</dcterms:created>
  <dcterms:modified xsi:type="dcterms:W3CDTF">2022-03-10T08:47:21Z</dcterms:modified>
</cp:coreProperties>
</file>